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33.xml" ContentType="application/vnd.openxmlformats-officedocument.them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3.xml" ContentType="application/vnd.openxmlformats-officedocument.presentationml.slide+xml"/>
  <Override PartName="/ppt/slides/slide11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3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customXml" Target="../customXml/item1.xml"/><Relationship Id="rId5" Type="http://schemas.openxmlformats.org/officeDocument/2006/relationships/customXml" Target="../customXml/item2.xml"/><Relationship Id="rId6" Type="http://schemas.openxmlformats.org/officeDocument/2006/relationships/customXml" Target="../customXml/item3.xml"/><Relationship Id="rId7" Type="http://schemas.openxmlformats.org/officeDocument/2006/relationships/customXml" Target="../customXml/item4.xml"/><Relationship Id="rId8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0" r:id="rId3"/>
    <p:sldMasterId id="2147483671" r:id="rId4"/>
    <p:sldMasterId id="2147483683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144000" cy="5143500"/>
  <p:notesSz cx="6858000" cy="9144000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12.xml"/><Relationship Id="rId4" Type="http://schemas.openxmlformats.org/officeDocument/2006/relationships/slideMaster" Target="slideMasters/slideMaster22.xml"/><Relationship Id="rId5" Type="http://schemas.openxmlformats.org/officeDocument/2006/relationships/slideMaster" Target="slideMasters/slideMaster3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sldImg"/>
          </p:nvPr>
        </p:nvSpPr>
        <p:spPr>
          <a:xfrm>
            <a:off x="0" y="76428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r>
              <a:rPr lang="en-US" sz="5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move the slide</a:t>
            </a:r>
            <a:endParaRPr lang="en-US" sz="5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1" name="PlaceHolder 4"/>
          <p:cNvSpPr>
            <a:spLocks noGrp="1"/>
          </p:cNvSpPr>
          <p:nvPr>
            <p:ph type="dt" idx="58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2" name="PlaceHolder 5"/>
          <p:cNvSpPr>
            <a:spLocks noGrp="1"/>
          </p:cNvSpPr>
          <p:nvPr>
            <p:ph type="ftr" idx="59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3" name="PlaceHolder 6"/>
          <p:cNvSpPr>
            <a:spLocks noGrp="1"/>
          </p:cNvSpPr>
          <p:nvPr>
            <p:ph type="sldNum" idx="60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6D8AB02B-623F-426E-816D-7446B3870934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sldImg"/>
          </p:nvPr>
        </p:nvSpPr>
        <p:spPr>
          <a:xfrm>
            <a:off x="380880" y="685800"/>
            <a:ext cx="6095160" cy="3428280"/>
          </a:xfrm>
          <a:prstGeom prst="rect">
            <a:avLst/>
          </a:prstGeom>
          <a:ln w="0">
            <a:noFill/>
          </a:ln>
        </p:spPr>
      </p:sp>
      <p:sp>
        <p:nvSpPr>
          <p:cNvPr id="205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6" name="PlaceHolder 3"/>
          <p:cNvSpPr>
            <a:spLocks noGrp="1"/>
          </p:cNvSpPr>
          <p:nvPr>
            <p:ph type="sldNum" idx="76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fld id="{0C965836-8500-40CC-B6EC-2D6BED5D197B}" type="slidenum"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2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_TITLE_AND_DESCRIPTION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36"/>
          <p:cNvSpPr/>
          <p:nvPr/>
        </p:nvSpPr>
        <p:spPr>
          <a:xfrm>
            <a:off x="4572000" y="0"/>
            <a:ext cx="4571280" cy="5142960"/>
          </a:xfrm>
          <a:prstGeom prst="rect">
            <a:avLst/>
          </a:prstGeom>
          <a:solidFill>
            <a:schemeClr val="lt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91440" rIns="90000" bIns="91440" anchor="ctr">
            <a:noAutofit/>
          </a:bodyPr>
          <a:p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265680" y="1233000"/>
            <a:ext cx="4044600" cy="148176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4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939560" y="723960"/>
            <a:ext cx="3836160" cy="36943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34308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31752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31752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31752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31752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31752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31752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3"/>
          <p:cNvSpPr>
            <a:spLocks noGrp="1"/>
          </p:cNvSpPr>
          <p:nvPr>
            <p:ph type="sldNum" idx="1"/>
          </p:nvPr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A0EF67F1-04B1-4802-B274-9E831F5A1C4C}" type="slidenum">
              <a: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&lt;number&gt;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APTION_ONLY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body"/>
          </p:nvPr>
        </p:nvSpPr>
        <p:spPr>
          <a:xfrm>
            <a:off x="311760" y="4230720"/>
            <a:ext cx="5997960" cy="6044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2286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31752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31752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31752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31752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31752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31752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ldNum" idx="2"/>
          </p:nvPr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D57E1562-B88E-4451-AD3C-F607AB8E9532}" type="slidenum">
              <a: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&lt;number&gt;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IG_NUMBER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311760" y="1106280"/>
            <a:ext cx="8519760" cy="19627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1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1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311760" y="3152160"/>
            <a:ext cx="8519760" cy="129996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34308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31752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31752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31752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31752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31752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31752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sldNum" idx="3"/>
          </p:nvPr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B135D8EF-1B5B-4215-814B-96D784FBA7F5}" type="slidenum">
              <a: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&lt;number&gt;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11760" y="744480"/>
            <a:ext cx="8519760" cy="20520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5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5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5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sldNum" idx="4"/>
          </p:nvPr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88A6C20-7C78-4635-BCF3-C82AF85B06DC}" type="slidenum">
              <a: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&lt;number&gt;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2982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ldNum" idx="5"/>
          </p:nvPr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13C8DB7-82EE-4AB2-98D4-FFB67DAC71F4}" type="slidenum">
              <a: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&lt;number&gt;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28560" y="273960"/>
            <a:ext cx="7886160" cy="99360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3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28560" y="1369080"/>
            <a:ext cx="7886160" cy="326268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t">
            <a:no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3618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34308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324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31752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31752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31752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31752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dt" idx="6"/>
          </p:nvPr>
        </p:nvSpPr>
        <p:spPr>
          <a:xfrm>
            <a:off x="628560" y="4767120"/>
            <a:ext cx="2056680" cy="27324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ftr" idx="7"/>
          </p:nvPr>
        </p:nvSpPr>
        <p:spPr>
          <a:xfrm>
            <a:off x="3029040" y="4767120"/>
            <a:ext cx="3085560" cy="27324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PlaceHolder 5"/>
          <p:cNvSpPr>
            <a:spLocks noGrp="1"/>
          </p:cNvSpPr>
          <p:nvPr>
            <p:ph type="sldNum" idx="8"/>
          </p:nvPr>
        </p:nvSpPr>
        <p:spPr>
          <a:xfrm>
            <a:off x="6458040" y="4767120"/>
            <a:ext cx="2056680" cy="27324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" sz="1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09754FC-BDCF-4F66-BF72-BD5559AC39A2}" type="slidenum">
              <a:rPr lang="en" sz="1000" b="0" u="none" strike="noStrike">
                <a:solidFill>
                  <a:schemeClr val="dk2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_HEADER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311760" y="2151000"/>
            <a:ext cx="8519760" cy="84096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36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sldNum" idx="9"/>
          </p:nvPr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6203FDB2-D494-40D3-9E32-6546C773D8D9}" type="slidenum">
              <a: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&lt;number&gt;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_AND_TWO_COLUMNS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311760" y="1152360"/>
            <a:ext cx="3999240" cy="341568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31752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30492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30492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30492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30492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30492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30492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832280" y="1152360"/>
            <a:ext cx="3999240" cy="341568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31752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30492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30492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30492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30492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30492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30492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sldNum" idx="10"/>
          </p:nvPr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3662632C-895A-44E2-ABBF-FE815EEEF85E}" type="slidenum">
              <a: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&lt;number&gt;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_ONLY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11760" y="444960"/>
            <a:ext cx="8519760" cy="5720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sldNum" idx="11"/>
          </p:nvPr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3BBFE3DB-2BEA-42D4-B868-1943D287D0DB}" type="slidenum">
              <a: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&lt;number&gt;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ONE_COLUMN_TEX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311760" y="555480"/>
            <a:ext cx="2807280" cy="7549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311760" y="1389600"/>
            <a:ext cx="2807280" cy="31788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30492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30492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30492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30492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30492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30492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30492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sldNum" idx="12"/>
          </p:nvPr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741A7056-B248-4304-9944-46F449293208}" type="slidenum">
              <a: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&lt;number&gt;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MAIN_POIN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90320" y="450000"/>
            <a:ext cx="6366960" cy="408996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4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4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sldNum" idx="13"/>
          </p:nvPr>
        </p:nvSpPr>
        <p:spPr>
          <a:xfrm>
            <a:off x="8472600" y="4663080"/>
            <a:ext cx="547920" cy="39276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0D48BCC-E775-40E2-B5B3-E74815B2B4F7}" type="slidenum">
              <a: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&lt;number&gt;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VERTICAL_TEX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628560" y="273960"/>
            <a:ext cx="7886160" cy="99360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3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 rot="5400000">
            <a:off x="2940840" y="-942120"/>
            <a:ext cx="3262680" cy="788616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t">
            <a:no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3618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34308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324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31752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31752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31752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31752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dt" idx="14"/>
          </p:nvPr>
        </p:nvSpPr>
        <p:spPr>
          <a:xfrm>
            <a:off x="628560" y="4767120"/>
            <a:ext cx="2056680" cy="27324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ftr" idx="15"/>
          </p:nvPr>
        </p:nvSpPr>
        <p:spPr>
          <a:xfrm>
            <a:off x="3029040" y="4767120"/>
            <a:ext cx="3085560" cy="27324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sldNum" idx="16"/>
          </p:nvPr>
        </p:nvSpPr>
        <p:spPr>
          <a:xfrm>
            <a:off x="6458040" y="4767120"/>
            <a:ext cx="2056680" cy="27324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" sz="9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62F05237-5AEF-45BD-A637-6B042288F893}" type="slidenum">
              <a:rPr lang="en" sz="9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lang="en-US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CAL_TITLE_AND_VERTICAL_TEX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 rot="5400000">
            <a:off x="5350680" y="1467360"/>
            <a:ext cx="4358160" cy="197100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3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 rot="5400000">
            <a:off x="1350000" y="-446400"/>
            <a:ext cx="4358160" cy="579996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t">
            <a:no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3618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34308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324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31752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31752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31752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31752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dt" idx="17"/>
          </p:nvPr>
        </p:nvSpPr>
        <p:spPr>
          <a:xfrm>
            <a:off x="628560" y="4767120"/>
            <a:ext cx="2056680" cy="27324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ftr" idx="18"/>
          </p:nvPr>
        </p:nvSpPr>
        <p:spPr>
          <a:xfrm>
            <a:off x="3029040" y="4767120"/>
            <a:ext cx="3085560" cy="27324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sldNum" idx="19"/>
          </p:nvPr>
        </p:nvSpPr>
        <p:spPr>
          <a:xfrm>
            <a:off x="6458040" y="4767120"/>
            <a:ext cx="2056680" cy="27324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" sz="9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741236E8-CA7B-4CB2-91D9-1B2AC8D595E4}" type="slidenum">
              <a:rPr lang="en" sz="9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lang="en-US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OBJEC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628560" y="273960"/>
            <a:ext cx="7886160" cy="99360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3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628560" y="1369080"/>
            <a:ext cx="7886160" cy="326268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t">
            <a:no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3618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34308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324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31752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31752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31752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31752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dt" idx="20"/>
          </p:nvPr>
        </p:nvSpPr>
        <p:spPr>
          <a:xfrm>
            <a:off x="628560" y="4767120"/>
            <a:ext cx="2056680" cy="27324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6" name="PlaceHolder 4"/>
          <p:cNvSpPr>
            <a:spLocks noGrp="1"/>
          </p:cNvSpPr>
          <p:nvPr>
            <p:ph type="ftr" idx="21"/>
          </p:nvPr>
        </p:nvSpPr>
        <p:spPr>
          <a:xfrm>
            <a:off x="3029040" y="4767120"/>
            <a:ext cx="3085560" cy="27324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7" name="PlaceHolder 5"/>
          <p:cNvSpPr>
            <a:spLocks noGrp="1"/>
          </p:cNvSpPr>
          <p:nvPr>
            <p:ph type="sldNum" idx="22"/>
          </p:nvPr>
        </p:nvSpPr>
        <p:spPr>
          <a:xfrm>
            <a:off x="6458040" y="4767120"/>
            <a:ext cx="2056680" cy="27324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" sz="10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D133716C-EE70-481A-97D0-E539DE519CCD}" type="slidenum">
              <a:rPr lang="en" sz="10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_OBJECTS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28560" y="273960"/>
            <a:ext cx="7886160" cy="99360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3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628560" y="1369080"/>
            <a:ext cx="3885480" cy="326268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t">
            <a:no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3618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34308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324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31752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31752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31752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31752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4629240" y="1369080"/>
            <a:ext cx="3885480" cy="326268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t">
            <a:no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3618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34308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324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31752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31752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31752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31752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" name="PlaceHolder 4"/>
          <p:cNvSpPr>
            <a:spLocks noGrp="1"/>
          </p:cNvSpPr>
          <p:nvPr>
            <p:ph type="dt" idx="23"/>
          </p:nvPr>
        </p:nvSpPr>
        <p:spPr>
          <a:xfrm>
            <a:off x="628560" y="4767120"/>
            <a:ext cx="2056680" cy="27324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2" name="PlaceHolder 5"/>
          <p:cNvSpPr>
            <a:spLocks noGrp="1"/>
          </p:cNvSpPr>
          <p:nvPr>
            <p:ph type="ftr" idx="24"/>
          </p:nvPr>
        </p:nvSpPr>
        <p:spPr>
          <a:xfrm>
            <a:off x="3029040" y="4767120"/>
            <a:ext cx="3085560" cy="27324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3" name="PlaceHolder 6"/>
          <p:cNvSpPr>
            <a:spLocks noGrp="1"/>
          </p:cNvSpPr>
          <p:nvPr>
            <p:ph type="sldNum" idx="25"/>
          </p:nvPr>
        </p:nvSpPr>
        <p:spPr>
          <a:xfrm>
            <a:off x="6458040" y="4767120"/>
            <a:ext cx="2056680" cy="27324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" sz="9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6CE668EF-E08D-43EF-8D47-0A534E5BBA7A}" type="slidenum">
              <a:rPr lang="en" sz="9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lang="en-US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WO_OBJECTS_WITH_TEX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630000" y="273960"/>
            <a:ext cx="7886160" cy="99360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3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630000" y="1260720"/>
            <a:ext cx="3867480" cy="61704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b">
            <a:no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2286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2286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2286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2286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2286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2286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2286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630000" y="1878840"/>
            <a:ext cx="3867480" cy="276264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t">
            <a:no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3618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34308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324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31752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31752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31752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31752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 type="body"/>
          </p:nvPr>
        </p:nvSpPr>
        <p:spPr>
          <a:xfrm>
            <a:off x="4629240" y="1260720"/>
            <a:ext cx="3886560" cy="61704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b">
            <a:no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2286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2286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2286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2286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2286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2286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2286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" name="PlaceHolder 5"/>
          <p:cNvSpPr>
            <a:spLocks noGrp="1"/>
          </p:cNvSpPr>
          <p:nvPr>
            <p:ph type="body"/>
          </p:nvPr>
        </p:nvSpPr>
        <p:spPr>
          <a:xfrm>
            <a:off x="4629240" y="1878840"/>
            <a:ext cx="3886560" cy="276264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t">
            <a:no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3618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34308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324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31752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31752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31752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31752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PlaceHolder 6"/>
          <p:cNvSpPr>
            <a:spLocks noGrp="1"/>
          </p:cNvSpPr>
          <p:nvPr>
            <p:ph type="dt" idx="26"/>
          </p:nvPr>
        </p:nvSpPr>
        <p:spPr>
          <a:xfrm>
            <a:off x="628560" y="4767120"/>
            <a:ext cx="2056680" cy="27324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0" name="PlaceHolder 7"/>
          <p:cNvSpPr>
            <a:spLocks noGrp="1"/>
          </p:cNvSpPr>
          <p:nvPr>
            <p:ph type="ftr" idx="27"/>
          </p:nvPr>
        </p:nvSpPr>
        <p:spPr>
          <a:xfrm>
            <a:off x="3029040" y="4767120"/>
            <a:ext cx="3085560" cy="27324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1" name="PlaceHolder 8"/>
          <p:cNvSpPr>
            <a:spLocks noGrp="1"/>
          </p:cNvSpPr>
          <p:nvPr>
            <p:ph type="sldNum" idx="28"/>
          </p:nvPr>
        </p:nvSpPr>
        <p:spPr>
          <a:xfrm>
            <a:off x="6458040" y="4767120"/>
            <a:ext cx="2056680" cy="27324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" sz="9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490BC117-7266-4C16-933A-F6F49AD5B5BC}" type="slidenum">
              <a:rPr lang="en" sz="9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lang="en-US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628560" y="273960"/>
            <a:ext cx="7886160" cy="99360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3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dt" idx="29"/>
          </p:nvPr>
        </p:nvSpPr>
        <p:spPr>
          <a:xfrm>
            <a:off x="628560" y="4767120"/>
            <a:ext cx="2056680" cy="27324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ftr" idx="30"/>
          </p:nvPr>
        </p:nvSpPr>
        <p:spPr>
          <a:xfrm>
            <a:off x="3029040" y="4767120"/>
            <a:ext cx="3085560" cy="27324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sldNum" idx="31"/>
          </p:nvPr>
        </p:nvSpPr>
        <p:spPr>
          <a:xfrm>
            <a:off x="6458040" y="4767120"/>
            <a:ext cx="2056680" cy="27324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" sz="9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A65133C1-D8ED-493F-92EB-E22B80152244}" type="slidenum">
              <a:rPr lang="en" sz="9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lang="en-US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Default 1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628560" y="273960"/>
            <a:ext cx="7886160" cy="99360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3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dt" idx="32"/>
          </p:nvPr>
        </p:nvSpPr>
        <p:spPr>
          <a:xfrm>
            <a:off x="628560" y="4767120"/>
            <a:ext cx="2056680" cy="27324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ftr" idx="33"/>
          </p:nvPr>
        </p:nvSpPr>
        <p:spPr>
          <a:xfrm>
            <a:off x="3029040" y="4767120"/>
            <a:ext cx="3085560" cy="27324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sldNum" idx="34"/>
          </p:nvPr>
        </p:nvSpPr>
        <p:spPr>
          <a:xfrm>
            <a:off x="6458040" y="4767120"/>
            <a:ext cx="2056680" cy="27324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" sz="9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BE6784DF-691B-4F06-A5D4-D53E850DCD08}" type="slidenum">
              <a:rPr lang="en" sz="9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lang="en-US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 2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dt" idx="35"/>
          </p:nvPr>
        </p:nvSpPr>
        <p:spPr>
          <a:xfrm>
            <a:off x="628560" y="4767120"/>
            <a:ext cx="2056680" cy="27324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ftr" idx="36"/>
          </p:nvPr>
        </p:nvSpPr>
        <p:spPr>
          <a:xfrm>
            <a:off x="3029040" y="4767120"/>
            <a:ext cx="3085560" cy="27324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sldNum" idx="37"/>
          </p:nvPr>
        </p:nvSpPr>
        <p:spPr>
          <a:xfrm>
            <a:off x="6458040" y="4767120"/>
            <a:ext cx="2056680" cy="27324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" sz="9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BFE64CC-DFB3-4FA1-92BD-7BC4ECD08DF5}" type="slidenum">
              <a:rPr lang="en" sz="9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lang="en-US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OBJECT_WITH_CAPTION_TEX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630000" y="343080"/>
            <a:ext cx="2948400" cy="119952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3887280" y="740520"/>
            <a:ext cx="4628520" cy="365436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t">
            <a:no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38088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3618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34308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324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324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324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324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630000" y="1542960"/>
            <a:ext cx="2948400" cy="285804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t">
            <a:no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2286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2286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2286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2286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2286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2286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2286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 type="dt" idx="38"/>
          </p:nvPr>
        </p:nvSpPr>
        <p:spPr>
          <a:xfrm>
            <a:off x="628560" y="4767120"/>
            <a:ext cx="2056680" cy="27324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8" name="PlaceHolder 5"/>
          <p:cNvSpPr>
            <a:spLocks noGrp="1"/>
          </p:cNvSpPr>
          <p:nvPr>
            <p:ph type="ftr" idx="39"/>
          </p:nvPr>
        </p:nvSpPr>
        <p:spPr>
          <a:xfrm>
            <a:off x="3029040" y="4767120"/>
            <a:ext cx="3085560" cy="27324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9" name="PlaceHolder 6"/>
          <p:cNvSpPr>
            <a:spLocks noGrp="1"/>
          </p:cNvSpPr>
          <p:nvPr>
            <p:ph type="sldNum" idx="40"/>
          </p:nvPr>
        </p:nvSpPr>
        <p:spPr>
          <a:xfrm>
            <a:off x="6458040" y="4767120"/>
            <a:ext cx="2056680" cy="27324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" sz="9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2A300EE-31E3-41C9-8262-15B9BDF15536}" type="slidenum">
              <a:rPr lang="en" sz="9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lang="en-US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ICTURE_WITH_CAPTION_TEX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630000" y="343080"/>
            <a:ext cx="2948400" cy="119952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3887280" y="740520"/>
            <a:ext cx="4628520" cy="365436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t">
            <a:no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858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2888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1468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574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 type="body"/>
          </p:nvPr>
        </p:nvSpPr>
        <p:spPr>
          <a:xfrm>
            <a:off x="630000" y="1542960"/>
            <a:ext cx="2948400" cy="285804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t">
            <a:no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2286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2286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2286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2286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2286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2286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2286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 type="dt" idx="41"/>
          </p:nvPr>
        </p:nvSpPr>
        <p:spPr>
          <a:xfrm>
            <a:off x="628560" y="4767120"/>
            <a:ext cx="2056680" cy="27324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 type="ftr" idx="42"/>
          </p:nvPr>
        </p:nvSpPr>
        <p:spPr>
          <a:xfrm>
            <a:off x="3029040" y="4767120"/>
            <a:ext cx="3085560" cy="27324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5" name="PlaceHolder 6"/>
          <p:cNvSpPr>
            <a:spLocks noGrp="1"/>
          </p:cNvSpPr>
          <p:nvPr>
            <p:ph type="sldNum" idx="43"/>
          </p:nvPr>
        </p:nvSpPr>
        <p:spPr>
          <a:xfrm>
            <a:off x="6458040" y="4767120"/>
            <a:ext cx="2056680" cy="27324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" sz="9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3C8C5E10-08F3-44E3-B6B6-4F270435EAB7}" type="slidenum">
              <a:rPr lang="en" sz="9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lang="en-US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ho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9143280" cy="5142960"/>
          </a:xfrm>
          <a:prstGeom prst="rect">
            <a:avLst/>
          </a:prstGeom>
          <a:noFill/>
          <a:ln w="0">
            <a:noFill/>
          </a:ln>
        </p:spPr>
        <p:txBody>
          <a:bodyPr lIns="59040" tIns="59040" rIns="59040" bIns="59040" anchor="t">
            <a:no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291960" indent="-28584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71680" lvl="1" indent="-28584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3640" lvl="2" indent="-28584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143000" lvl="3" indent="-28584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34960" lvl="4" indent="-28584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14680" lvl="5" indent="-28584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06640" lvl="6" indent="-28584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sldNum" idx="44"/>
          </p:nvPr>
        </p:nvSpPr>
        <p:spPr>
          <a:xfrm>
            <a:off x="8474400" y="4879080"/>
            <a:ext cx="258480" cy="200160"/>
          </a:xfrm>
          <a:prstGeom prst="rect">
            <a:avLst/>
          </a:prstGeom>
          <a:noFill/>
          <a:ln w="0">
            <a:noFill/>
          </a:ln>
        </p:spPr>
        <p:txBody>
          <a:bodyPr lIns="32760" tIns="32760" rIns="32760" bIns="3276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" sz="1200" b="0" u="none" strike="noStrike"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fld id="{BFF581EB-5C78-4E04-828C-75296B4A5E8B}" type="slidenum">
              <a:rPr lang="en" sz="1200" b="0" u="none" strike="noStrike"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sldNum" idx="45"/>
          </p:nvPr>
        </p:nvSpPr>
        <p:spPr>
          <a:xfrm>
            <a:off x="8474400" y="4879080"/>
            <a:ext cx="258480" cy="200160"/>
          </a:xfrm>
          <a:prstGeom prst="rect">
            <a:avLst/>
          </a:prstGeom>
          <a:noFill/>
          <a:ln w="0">
            <a:noFill/>
          </a:ln>
        </p:spPr>
        <p:txBody>
          <a:bodyPr lIns="32760" tIns="32760" rIns="32760" bIns="3276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" sz="1200" b="0" u="none" strike="noStrike"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fld id="{A24738AE-3E5A-4A05-9377-6225D0460D1E}" type="slidenum">
              <a:rPr lang="en" sz="1200" b="0" u="none" strike="noStrike"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_AND_BOD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892800" y="1701000"/>
            <a:ext cx="7357320" cy="1740600"/>
          </a:xfrm>
          <a:prstGeom prst="rect">
            <a:avLst/>
          </a:prstGeom>
          <a:noFill/>
          <a:ln w="0">
            <a:noFill/>
          </a:ln>
        </p:spPr>
        <p:txBody>
          <a:bodyPr lIns="59040" tIns="59040" rIns="59040" bIns="5904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5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5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5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sldNum" idx="46"/>
          </p:nvPr>
        </p:nvSpPr>
        <p:spPr>
          <a:xfrm>
            <a:off x="8474400" y="4879080"/>
            <a:ext cx="258480" cy="200160"/>
          </a:xfrm>
          <a:prstGeom prst="rect">
            <a:avLst/>
          </a:prstGeom>
          <a:noFill/>
          <a:ln w="0">
            <a:noFill/>
          </a:ln>
        </p:spPr>
        <p:txBody>
          <a:bodyPr lIns="32760" tIns="32760" rIns="32760" bIns="3276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" sz="10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fld id="{4B7C5104-D142-4318-87C2-A62AB57C7647}" type="slidenum">
              <a:rPr lang="en" sz="10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1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2982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efault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892800" y="1701000"/>
            <a:ext cx="7357320" cy="1740600"/>
          </a:xfrm>
          <a:prstGeom prst="rect">
            <a:avLst/>
          </a:prstGeom>
          <a:noFill/>
          <a:ln w="0">
            <a:noFill/>
          </a:ln>
        </p:spPr>
        <p:txBody>
          <a:bodyPr lIns="59040" tIns="59040" rIns="59040" bIns="5904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5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5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5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sldNum" idx="48"/>
          </p:nvPr>
        </p:nvSpPr>
        <p:spPr>
          <a:xfrm>
            <a:off x="8474400" y="4879080"/>
            <a:ext cx="258480" cy="200160"/>
          </a:xfrm>
          <a:prstGeom prst="rect">
            <a:avLst/>
          </a:prstGeom>
          <a:noFill/>
          <a:ln w="0">
            <a:noFill/>
          </a:ln>
        </p:spPr>
        <p:txBody>
          <a:bodyPr lIns="32760" tIns="32760" rIns="32760" bIns="3276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" sz="10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fld id="{45F633D8-2B81-4F00-949E-9FD14ABB05A3}" type="slidenum">
              <a:rPr lang="en" sz="10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2982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892800" y="1701000"/>
            <a:ext cx="7357320" cy="1740600"/>
          </a:xfrm>
          <a:prstGeom prst="rect">
            <a:avLst/>
          </a:prstGeom>
          <a:noFill/>
          <a:ln w="0">
            <a:noFill/>
          </a:ln>
        </p:spPr>
        <p:txBody>
          <a:bodyPr lIns="59040" tIns="59040" rIns="59040" bIns="5904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5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5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5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sldNum" idx="47"/>
          </p:nvPr>
        </p:nvSpPr>
        <p:spPr>
          <a:xfrm>
            <a:off x="8474400" y="4879080"/>
            <a:ext cx="258480" cy="200160"/>
          </a:xfrm>
          <a:prstGeom prst="rect">
            <a:avLst/>
          </a:prstGeom>
          <a:noFill/>
          <a:ln w="0">
            <a:noFill/>
          </a:ln>
        </p:spPr>
        <p:txBody>
          <a:bodyPr lIns="32760" tIns="32760" rIns="32760" bIns="3276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" sz="10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fld id="{65EA1675-A5E2-4590-B3E1-1C56A81D79D4}" type="slidenum">
              <a:rPr lang="en" sz="10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2982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hoto - Horizontal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body"/>
          </p:nvPr>
        </p:nvSpPr>
        <p:spPr>
          <a:xfrm>
            <a:off x="1129680" y="334800"/>
            <a:ext cx="6875280" cy="3120120"/>
          </a:xfrm>
          <a:prstGeom prst="rect">
            <a:avLst/>
          </a:prstGeom>
          <a:noFill/>
          <a:ln w="0">
            <a:noFill/>
          </a:ln>
        </p:spPr>
        <p:txBody>
          <a:bodyPr lIns="59040" tIns="59040" rIns="59040" bIns="59040" anchor="t">
            <a:no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291960" indent="-28584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71680" lvl="1" indent="-28584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3640" lvl="2" indent="-28584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143000" lvl="3" indent="-28584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34960" lvl="4" indent="-28584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14680" lvl="5" indent="-28584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06640" lvl="6" indent="-28584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title"/>
          </p:nvPr>
        </p:nvSpPr>
        <p:spPr>
          <a:xfrm>
            <a:off x="892800" y="3542760"/>
            <a:ext cx="7357320" cy="749160"/>
          </a:xfrm>
          <a:prstGeom prst="rect">
            <a:avLst/>
          </a:prstGeom>
          <a:noFill/>
          <a:ln w="0">
            <a:noFill/>
          </a:ln>
        </p:spPr>
        <p:txBody>
          <a:bodyPr lIns="59040" tIns="59040" rIns="59040" bIns="5904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5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5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5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892800" y="4319640"/>
            <a:ext cx="7357320" cy="595440"/>
          </a:xfrm>
          <a:prstGeom prst="rect">
            <a:avLst/>
          </a:prstGeom>
          <a:noFill/>
          <a:ln w="0">
            <a:noFill/>
          </a:ln>
        </p:spPr>
        <p:txBody>
          <a:bodyPr lIns="59040" tIns="59040" rIns="59040" bIns="59040" anchor="t">
            <a:no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2286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2286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2286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2286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2286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3366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3366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 type="sldNum" idx="49"/>
          </p:nvPr>
        </p:nvSpPr>
        <p:spPr>
          <a:xfrm>
            <a:off x="4438080" y="4875480"/>
            <a:ext cx="258480" cy="200160"/>
          </a:xfrm>
          <a:prstGeom prst="rect">
            <a:avLst/>
          </a:prstGeom>
          <a:noFill/>
          <a:ln w="0">
            <a:noFill/>
          </a:ln>
        </p:spPr>
        <p:txBody>
          <a:bodyPr lIns="32760" tIns="32760" rIns="32760" bIns="3276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" sz="1200" b="0" u="none" strike="noStrike"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fld id="{8017785C-2360-4211-9C0D-593BCD3D48EA}" type="slidenum">
              <a:rPr lang="en" sz="1200" b="0" u="none" strike="noStrike"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hoto - Vertical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body"/>
          </p:nvPr>
        </p:nvSpPr>
        <p:spPr>
          <a:xfrm>
            <a:off x="4723920" y="334800"/>
            <a:ext cx="3749760" cy="4339080"/>
          </a:xfrm>
          <a:prstGeom prst="rect">
            <a:avLst/>
          </a:prstGeom>
          <a:noFill/>
          <a:ln w="0">
            <a:noFill/>
          </a:ln>
        </p:spPr>
        <p:txBody>
          <a:bodyPr lIns="59040" tIns="59040" rIns="59040" bIns="59040" anchor="t">
            <a:no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291960" indent="-28584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71680" lvl="1" indent="-28584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3640" lvl="2" indent="-28584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143000" lvl="3" indent="-28584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34960" lvl="4" indent="-28584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14680" lvl="5" indent="-28584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06640" lvl="6" indent="-28584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title"/>
          </p:nvPr>
        </p:nvSpPr>
        <p:spPr>
          <a:xfrm>
            <a:off x="669600" y="334800"/>
            <a:ext cx="3749760" cy="2102400"/>
          </a:xfrm>
          <a:prstGeom prst="rect">
            <a:avLst/>
          </a:prstGeom>
          <a:noFill/>
          <a:ln w="0">
            <a:noFill/>
          </a:ln>
        </p:spPr>
        <p:txBody>
          <a:bodyPr lIns="59040" tIns="59040" rIns="59040" bIns="59040" anchor="b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39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9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3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669600" y="2511360"/>
            <a:ext cx="3749760" cy="2162520"/>
          </a:xfrm>
          <a:prstGeom prst="rect">
            <a:avLst/>
          </a:prstGeom>
          <a:noFill/>
          <a:ln w="0">
            <a:noFill/>
          </a:ln>
        </p:spPr>
        <p:txBody>
          <a:bodyPr lIns="59040" tIns="59040" rIns="59040" bIns="59040" anchor="t">
            <a:no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2286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2286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2286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2286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2286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3366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3366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 type="sldNum" idx="50"/>
          </p:nvPr>
        </p:nvSpPr>
        <p:spPr>
          <a:xfrm>
            <a:off x="8474400" y="4879080"/>
            <a:ext cx="258480" cy="200160"/>
          </a:xfrm>
          <a:prstGeom prst="rect">
            <a:avLst/>
          </a:prstGeom>
          <a:noFill/>
          <a:ln w="0">
            <a:noFill/>
          </a:ln>
        </p:spPr>
        <p:txBody>
          <a:bodyPr lIns="32760" tIns="32760" rIns="32760" bIns="3276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" sz="1200" b="0" u="none" strike="noStrike"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fld id="{D2513934-90D0-4CFC-A755-2AA33E4FD933}" type="slidenum">
              <a:rPr lang="en" sz="1200" b="0" u="none" strike="noStrike"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Bullets &amp; Pho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body"/>
          </p:nvPr>
        </p:nvSpPr>
        <p:spPr>
          <a:xfrm>
            <a:off x="4723920" y="1373040"/>
            <a:ext cx="3749760" cy="3314160"/>
          </a:xfrm>
          <a:prstGeom prst="rect">
            <a:avLst/>
          </a:prstGeom>
          <a:noFill/>
          <a:ln w="0">
            <a:noFill/>
          </a:ln>
        </p:spPr>
        <p:txBody>
          <a:bodyPr lIns="59040" tIns="59040" rIns="59040" bIns="59040" anchor="t">
            <a:no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291960" indent="-28584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71680" lvl="1" indent="-28584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3640" lvl="2" indent="-28584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143000" lvl="3" indent="-28584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34960" lvl="4" indent="-28584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14680" lvl="5" indent="-28584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06640" lvl="6" indent="-28584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title"/>
          </p:nvPr>
        </p:nvSpPr>
        <p:spPr>
          <a:xfrm>
            <a:off x="669600" y="234360"/>
            <a:ext cx="7803720" cy="1137960"/>
          </a:xfrm>
          <a:prstGeom prst="rect">
            <a:avLst/>
          </a:prstGeom>
          <a:noFill/>
          <a:ln w="0">
            <a:noFill/>
          </a:ln>
        </p:spPr>
        <p:txBody>
          <a:bodyPr lIns="59040" tIns="59040" rIns="59040" bIns="5904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US" sz="5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5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5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body"/>
          </p:nvPr>
        </p:nvSpPr>
        <p:spPr>
          <a:xfrm>
            <a:off x="669600" y="1373040"/>
            <a:ext cx="3749760" cy="3314160"/>
          </a:xfrm>
          <a:prstGeom prst="rect">
            <a:avLst/>
          </a:prstGeom>
          <a:noFill/>
          <a:ln w="0">
            <a:noFill/>
          </a:ln>
        </p:spPr>
        <p:txBody>
          <a:bodyPr lIns="59040" tIns="59040" rIns="59040" bIns="59040" anchor="ctr">
            <a:no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31752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31752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31752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31752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31752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3366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3366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 type="sldNum" idx="51"/>
          </p:nvPr>
        </p:nvSpPr>
        <p:spPr>
          <a:xfrm>
            <a:off x="8474400" y="4879080"/>
            <a:ext cx="258480" cy="200160"/>
          </a:xfrm>
          <a:prstGeom prst="rect">
            <a:avLst/>
          </a:prstGeom>
          <a:noFill/>
          <a:ln w="0">
            <a:noFill/>
          </a:ln>
        </p:spPr>
        <p:txBody>
          <a:bodyPr lIns="32760" tIns="32760" rIns="32760" bIns="3276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" sz="1200" b="0" u="none" strike="noStrike"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fld id="{5F0F439C-1CD4-4D49-801C-0B4BADB8E2C6}" type="slidenum">
              <a:rPr lang="en" sz="1200" b="0" u="none" strike="noStrike"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ullets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body"/>
          </p:nvPr>
        </p:nvSpPr>
        <p:spPr>
          <a:xfrm>
            <a:off x="669600" y="669600"/>
            <a:ext cx="7803720" cy="3803400"/>
          </a:xfrm>
          <a:prstGeom prst="rect">
            <a:avLst/>
          </a:prstGeom>
          <a:noFill/>
          <a:ln w="0">
            <a:noFill/>
          </a:ln>
        </p:spPr>
        <p:txBody>
          <a:bodyPr lIns="59040" tIns="59040" rIns="59040" bIns="59040" anchor="ctr">
            <a:no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3366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3366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3366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3366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3366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3366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3366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sldNum" idx="52"/>
          </p:nvPr>
        </p:nvSpPr>
        <p:spPr>
          <a:xfrm>
            <a:off x="8474400" y="4879080"/>
            <a:ext cx="258480" cy="200160"/>
          </a:xfrm>
          <a:prstGeom prst="rect">
            <a:avLst/>
          </a:prstGeom>
          <a:noFill/>
          <a:ln w="0">
            <a:noFill/>
          </a:ln>
        </p:spPr>
        <p:txBody>
          <a:bodyPr lIns="32760" tIns="32760" rIns="32760" bIns="3276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" sz="1200" b="0" u="none" strike="noStrike"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fld id="{AFDD7C5D-2C97-4660-BBBD-DE85CBCE9C05}" type="slidenum">
              <a:rPr lang="en" sz="1200" b="0" u="none" strike="noStrike"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hoto - 3 Up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body"/>
          </p:nvPr>
        </p:nvSpPr>
        <p:spPr>
          <a:xfrm>
            <a:off x="4723920" y="2685600"/>
            <a:ext cx="3749760" cy="1988280"/>
          </a:xfrm>
          <a:prstGeom prst="rect">
            <a:avLst/>
          </a:prstGeom>
          <a:noFill/>
          <a:ln w="0">
            <a:noFill/>
          </a:ln>
        </p:spPr>
        <p:txBody>
          <a:bodyPr lIns="59040" tIns="59040" rIns="59040" bIns="59040" anchor="t">
            <a:no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291960" indent="-28584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71680" lvl="1" indent="-28584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3640" lvl="2" indent="-28584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143000" lvl="3" indent="-28584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34960" lvl="4" indent="-28584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14680" lvl="5" indent="-28584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06640" lvl="6" indent="-28584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728240" y="468720"/>
            <a:ext cx="3749760" cy="1988280"/>
          </a:xfrm>
          <a:prstGeom prst="rect">
            <a:avLst/>
          </a:prstGeom>
          <a:noFill/>
          <a:ln w="0">
            <a:noFill/>
          </a:ln>
        </p:spPr>
        <p:txBody>
          <a:bodyPr lIns="59040" tIns="59040" rIns="59040" bIns="59040" anchor="t">
            <a:no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291960" indent="-28584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71680" lvl="1" indent="-28584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3640" lvl="2" indent="-28584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143000" lvl="3" indent="-28584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34960" lvl="4" indent="-28584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14680" lvl="5" indent="-28584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06640" lvl="6" indent="-28584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669600" y="468720"/>
            <a:ext cx="3749760" cy="4205160"/>
          </a:xfrm>
          <a:prstGeom prst="rect">
            <a:avLst/>
          </a:prstGeom>
          <a:noFill/>
          <a:ln w="0">
            <a:noFill/>
          </a:ln>
        </p:spPr>
        <p:txBody>
          <a:bodyPr lIns="59040" tIns="59040" rIns="59040" bIns="59040" anchor="t">
            <a:no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291960" indent="-28584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571680" lvl="1" indent="-28584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3640" lvl="2" indent="-28584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143000" lvl="3" indent="-28584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34960" lvl="4" indent="-28584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14680" lvl="5" indent="-28584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06640" lvl="6" indent="-28584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2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sldNum" idx="53"/>
          </p:nvPr>
        </p:nvSpPr>
        <p:spPr>
          <a:xfrm>
            <a:off x="8474400" y="4879080"/>
            <a:ext cx="258480" cy="200160"/>
          </a:xfrm>
          <a:prstGeom prst="rect">
            <a:avLst/>
          </a:prstGeom>
          <a:noFill/>
          <a:ln w="0">
            <a:noFill/>
          </a:ln>
        </p:spPr>
        <p:txBody>
          <a:bodyPr lIns="32760" tIns="32760" rIns="32760" bIns="3276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" sz="1200" b="0" u="none" strike="noStrike"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fld id="{D72BFA73-EB38-440C-94F9-00BF9931CF07}" type="slidenum">
              <a:rPr lang="en" sz="1200" b="0" u="none" strike="noStrike"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Quot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body"/>
          </p:nvPr>
        </p:nvSpPr>
        <p:spPr>
          <a:xfrm>
            <a:off x="892800" y="3355200"/>
            <a:ext cx="7357320" cy="246960"/>
          </a:xfrm>
          <a:prstGeom prst="rect">
            <a:avLst/>
          </a:prstGeom>
          <a:noFill/>
          <a:ln w="0">
            <a:noFill/>
          </a:ln>
        </p:spPr>
        <p:txBody>
          <a:bodyPr lIns="59040" tIns="59040" rIns="59040" bIns="59040" anchor="t">
            <a:no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5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5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5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5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5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5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5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2286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3366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5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3366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3366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5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3366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3366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3366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5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892800" y="2250360"/>
            <a:ext cx="7357320" cy="361080"/>
          </a:xfrm>
          <a:prstGeom prst="rect">
            <a:avLst/>
          </a:prstGeom>
          <a:noFill/>
          <a:ln w="0">
            <a:noFill/>
          </a:ln>
        </p:spPr>
        <p:txBody>
          <a:bodyPr lIns="59040" tIns="59040" rIns="59040" bIns="59040" anchor="ctr">
            <a:no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2286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3366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3366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3366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3366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3366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3366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sldNum" idx="54"/>
          </p:nvPr>
        </p:nvSpPr>
        <p:spPr>
          <a:xfrm>
            <a:off x="8474400" y="4879080"/>
            <a:ext cx="258480" cy="200160"/>
          </a:xfrm>
          <a:prstGeom prst="rect">
            <a:avLst/>
          </a:prstGeom>
          <a:noFill/>
          <a:ln w="0">
            <a:noFill/>
          </a:ln>
        </p:spPr>
        <p:txBody>
          <a:bodyPr lIns="32760" tIns="32760" rIns="32760" bIns="3276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" sz="1200" b="0" u="none" strike="noStrike"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fld id="{A08C4A11-D5D0-42B0-B985-7B6D0F9894B8}" type="slidenum">
              <a:rPr lang="en" sz="1200" b="0" u="none" strike="noStrike"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1_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892800" y="1701000"/>
            <a:ext cx="7357320" cy="174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>
              <a:buNone/>
              <a:tabLst>
                <a:tab pos="0" algn="l"/>
              </a:tabLst>
            </a:pPr>
            <a:endParaRPr lang="en-US" sz="5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" name="PlaceHolder 3"/>
          <p:cNvSpPr>
            <a:spLocks noGrp="1"/>
          </p:cNvSpPr>
          <p:nvPr>
            <p:ph/>
          </p:nvPr>
        </p:nvSpPr>
        <p:spPr>
          <a:xfrm>
            <a:off x="467388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6"/>
          </p:nvPr>
        </p:nvSpPr>
        <p:spPr/>
        <p:txBody>
          <a:bodyPr/>
          <a:p>
            <a:fld id="{94B07072-3955-46A2-95AE-22543BFC394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5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
</Relationships>
</file>

<file path=ppt/slideMasters/_rels/slideMaster22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2.xml"/><Relationship Id="rId3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5.xml"/><Relationship Id="rId6" Type="http://schemas.openxmlformats.org/officeDocument/2006/relationships/slideLayout" Target="../slideLayouts/slideLayout26.xml"/><Relationship Id="rId7" Type="http://schemas.openxmlformats.org/officeDocument/2006/relationships/slideLayout" Target="../slideLayouts/slideLayout27.xml"/><Relationship Id="rId8" Type="http://schemas.openxmlformats.org/officeDocument/2006/relationships/slideLayout" Target="../slideLayouts/slideLayout28.xml"/><Relationship Id="rId9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2.xml"/>
</Relationships>
</file>

<file path=ppt/slideMasters/_rels/slideMaster32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33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</p:sldMaster>
</file>

<file path=ppt/slideMasters/slideMaster2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</p:sldLayoutIdLst>
</p:sldMaster>
</file>

<file path=ppt/slideMasters/slideMaster3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892800" y="2319480"/>
            <a:ext cx="7357320" cy="503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>
            <a:lvl1pPr indent="0" algn="l">
              <a:buNone/>
              <a:tabLst>
                <a:tab pos="0" algn="l"/>
              </a:tabLst>
              <a:defRPr lang="en-US" sz="33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  <a:tabLst>
                <a:tab pos="0" algn="l"/>
              </a:tabLst>
            </a:pPr>
            <a:r>
              <a:rPr lang="en-US" sz="33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 type="ftr" idx="55"/>
          </p:nvPr>
        </p:nvSpPr>
        <p:spPr>
          <a:xfrm>
            <a:off x="3029040" y="4767120"/>
            <a:ext cx="3084480" cy="27216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3" name="PlaceHolder 5"/>
          <p:cNvSpPr>
            <a:spLocks noGrp="1"/>
          </p:cNvSpPr>
          <p:nvPr>
            <p:ph type="sldNum" idx="56"/>
          </p:nvPr>
        </p:nvSpPr>
        <p:spPr>
          <a:xfrm>
            <a:off x="6458040" y="4767120"/>
            <a:ext cx="2055600" cy="27216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" sz="9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A259140D-7D73-4807-8E5B-64B51D054FBC}" type="slidenum">
              <a:rPr lang="en" sz="9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lang="en-US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4" name="PlaceHolder 6"/>
          <p:cNvSpPr>
            <a:spLocks noGrp="1"/>
          </p:cNvSpPr>
          <p:nvPr>
            <p:ph type="dt" idx="57"/>
          </p:nvPr>
        </p:nvSpPr>
        <p:spPr>
          <a:xfrm>
            <a:off x="628560" y="4767120"/>
            <a:ext cx="2055600" cy="27216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ctr">
            <a:no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4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hyperlink" Target="mailto:scott@restingparrotsoftware.com" TargetMode="External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6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6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hyperlink" Target="mailto:manager@shibboleth.net" TargetMode="External"/><Relationship Id="rId4" Type="http://schemas.openxmlformats.org/officeDocument/2006/relationships/hyperlink" Target="mailto:contact@shibboleth.net" TargetMode="External"/><Relationship Id="rId5" Type="http://schemas.openxmlformats.org/officeDocument/2006/relationships/slideLayout" Target="../slideLayouts/slideLayout6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8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8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hyperlink" Target="https://shibboleth.atlassian.net/wiki/x/AQDdTQE" TargetMode="External"/><Relationship Id="rId3" Type="http://schemas.openxmlformats.org/officeDocument/2006/relationships/hyperlink" Target="https://shibboleth.atlassian.net/wiki/x/AYBYUAE" TargetMode="External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8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4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hyperlink" Target="https://shibboleth.atlassian.net/wiki/x/BIA8LQE" TargetMode="External"/><Relationship Id="rId2" Type="http://schemas.openxmlformats.org/officeDocument/2006/relationships/slideLayout" Target="../slideLayouts/slideLayout1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hyperlink" Target="https://shibboleth.net/documents/2026-06-webinar/" TargetMode="External"/><Relationship Id="rId2" Type="http://schemas.openxmlformats.org/officeDocument/2006/relationships/hyperlink" Target="https://shibboleth.net/documents/2026-06-webinar/" TargetMode="External"/><Relationship Id="rId3" Type="http://schemas.openxmlformats.org/officeDocument/2006/relationships/hyperlink" Target="https://shibboleth.net/documents/2026-06-webinar/" TargetMode="External"/><Relationship Id="rId4" Type="http://schemas.openxmlformats.org/officeDocument/2006/relationships/slideLayout" Target="../slideLayouts/slideLayout3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8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8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26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311760" y="744480"/>
            <a:ext cx="8519760" cy="20520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Autofit/>
          </a:bodyPr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5200" b="0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Shibboleth Project Update</a:t>
            </a:r>
            <a:br>
              <a:rPr sz="5200"/>
            </a:br>
            <a:r>
              <a:rPr lang="en-GB" sz="5200" b="0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TechExchange 2026</a:t>
            </a:r>
            <a:endParaRPr lang="en-US" sz="5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35" name="Picture 6"/>
          <p:cNvPicPr/>
          <p:nvPr/>
        </p:nvPicPr>
        <p:blipFill>
          <a:blip r:embed="rId1"/>
          <a:stretch/>
        </p:blipFill>
        <p:spPr>
          <a:xfrm>
            <a:off x="-6120" y="4841640"/>
            <a:ext cx="9149400" cy="45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6" name="Picture 7"/>
          <p:cNvPicPr/>
          <p:nvPr/>
        </p:nvPicPr>
        <p:blipFill>
          <a:blip r:embed="rId2"/>
          <a:stretch/>
        </p:blipFill>
        <p:spPr>
          <a:xfrm>
            <a:off x="352440" y="4455360"/>
            <a:ext cx="545760" cy="545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7" name="TextBox 2"/>
          <p:cNvSpPr/>
          <p:nvPr/>
        </p:nvSpPr>
        <p:spPr>
          <a:xfrm>
            <a:off x="1685520" y="3236040"/>
            <a:ext cx="484164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Scott Cantor</a:t>
            </a:r>
            <a:br>
              <a:rPr sz="1400"/>
            </a:br>
            <a:r>
              <a:rPr lang="en-US" sz="1400" b="0" u="sng" strike="noStrike">
                <a:solidFill>
                  <a:srgbClr val="0097A7"/>
                </a:solidFill>
                <a:effectLst/>
                <a:uFillTx/>
                <a:latin typeface="Arial"/>
                <a:ea typeface="Arial"/>
                <a:hlinkClick r:id="rId3"/>
              </a:rPr>
              <a:t>scott@restingparrotsoftware.com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6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	</a:t>
            </a:r>
            <a:r>
              <a:rPr lang="en-US" sz="16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on behalf of the Shibboleth Consortium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Shape 288"/>
          <p:cNvPicPr/>
          <p:nvPr/>
        </p:nvPicPr>
        <p:blipFill>
          <a:blip r:embed="rId1"/>
          <a:stretch/>
        </p:blipFill>
        <p:spPr>
          <a:xfrm>
            <a:off x="-6120" y="4841640"/>
            <a:ext cx="9149400" cy="45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9" name="Shape 289"/>
          <p:cNvPicPr/>
          <p:nvPr/>
        </p:nvPicPr>
        <p:blipFill>
          <a:blip r:embed="rId2"/>
          <a:stretch/>
        </p:blipFill>
        <p:spPr>
          <a:xfrm>
            <a:off x="352440" y="4455360"/>
            <a:ext cx="545760" cy="545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628560" y="273960"/>
            <a:ext cx="7886160" cy="99360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p>
            <a:pPr indent="0" algn="ctr">
              <a:lnSpc>
                <a:spcPct val="90000"/>
              </a:lnSpc>
              <a:buNone/>
              <a:tabLst>
                <a:tab pos="0" algn="l"/>
              </a:tabLst>
            </a:pPr>
            <a:r>
              <a:rPr lang="en" sz="33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Consortium Update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/>
          </p:nvPr>
        </p:nvSpPr>
        <p:spPr>
          <a:xfrm>
            <a:off x="628560" y="1140120"/>
            <a:ext cx="7886160" cy="3109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p>
            <a:pPr marL="457200" indent="-361800" algn="l">
              <a:lnSpc>
                <a:spcPct val="90000"/>
              </a:lnSpc>
              <a:spcBef>
                <a:spcPts val="144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Little progress on changes to Consortium structure, apart from awareness we likely need to fund a full-time Consortium Manager and simplify our charter and processes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457200" indent="-361800" algn="l">
              <a:lnSpc>
                <a:spcPct val="90000"/>
              </a:lnSpc>
              <a:spcBef>
                <a:spcPts val="144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Funding levels are stable but future cost increases will outpace modest annual membership increases, though eventual elimination of current SP maintenance should help redirect limited resources to more productive work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457200" indent="-361800" algn="l">
              <a:lnSpc>
                <a:spcPct val="90000"/>
              </a:lnSpc>
              <a:spcBef>
                <a:spcPts val="144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Expect some regular cadence of virtual meetings for both technical content and opportunities for member feedback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42" name="PlaceHolder 3"/>
          <p:cNvSpPr>
            <a:spLocks noGrp="1"/>
          </p:cNvSpPr>
          <p:nvPr>
            <p:ph type="sldNum" idx="61"/>
          </p:nvPr>
        </p:nvSpPr>
        <p:spPr>
          <a:xfrm>
            <a:off x="6458040" y="4841640"/>
            <a:ext cx="2056680" cy="27324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" sz="10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9B25FEC8-AF2A-4C16-8C65-15BCD5814A7C}" type="slidenum">
              <a:rPr lang="en" sz="10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rPr>
              <a:t>1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Shape 288"/>
          <p:cNvPicPr/>
          <p:nvPr/>
        </p:nvPicPr>
        <p:blipFill>
          <a:blip r:embed="rId1"/>
          <a:stretch/>
        </p:blipFill>
        <p:spPr>
          <a:xfrm>
            <a:off x="-6120" y="4841640"/>
            <a:ext cx="9149400" cy="45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4" name="Shape 289"/>
          <p:cNvPicPr/>
          <p:nvPr/>
        </p:nvPicPr>
        <p:blipFill>
          <a:blip r:embed="rId2"/>
          <a:stretch/>
        </p:blipFill>
        <p:spPr>
          <a:xfrm>
            <a:off x="352440" y="4455360"/>
            <a:ext cx="545760" cy="545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628560" y="273960"/>
            <a:ext cx="7886160" cy="99360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p>
            <a:pPr indent="0" algn="ctr">
              <a:lnSpc>
                <a:spcPct val="90000"/>
              </a:lnSpc>
              <a:buNone/>
              <a:tabLst>
                <a:tab pos="0" algn="l"/>
              </a:tabLst>
            </a:pPr>
            <a:r>
              <a:rPr lang="en" sz="33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Annual Pitch for Membership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/>
          </p:nvPr>
        </p:nvSpPr>
        <p:spPr>
          <a:xfrm>
            <a:off x="628560" y="1140120"/>
            <a:ext cx="7886160" cy="326268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t">
            <a:noAutofit/>
          </a:bodyPr>
          <a:p>
            <a:pPr marL="177840" indent="-190440" algn="l">
              <a:lnSpc>
                <a:spcPct val="8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Arial"/>
              <a:buChar char="•"/>
            </a:pPr>
            <a:r>
              <a:rPr lang="en" sz="1800" b="1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Help keep the software maintained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0" algn="l">
              <a:lnSpc>
                <a:spcPct val="80000"/>
              </a:lnSpc>
              <a:spcBef>
                <a:spcPts val="901"/>
              </a:spcBef>
              <a:buNone/>
              <a:tabLst>
                <a:tab pos="0" algn="l"/>
              </a:tabLst>
            </a:pPr>
            <a:r>
              <a:rPr lang="en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Membership contributions go directly to funding the ongoing maintenance, support and development of the software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7840" indent="-190440" algn="l">
              <a:lnSpc>
                <a:spcPct val="80000"/>
              </a:lnSpc>
              <a:spcBef>
                <a:spcPts val="1400"/>
              </a:spcBef>
              <a:buClr>
                <a:srgbClr val="000000"/>
              </a:buClr>
              <a:buSzPct val="45000"/>
              <a:buFont typeface="Arial"/>
              <a:buChar char="•"/>
              <a:tabLst>
                <a:tab pos="0" algn="l"/>
              </a:tabLst>
            </a:pPr>
            <a:r>
              <a:rPr lang="en" sz="1800" b="1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Access expert support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0" algn="l">
              <a:lnSpc>
                <a:spcPct val="80000"/>
              </a:lnSpc>
              <a:spcBef>
                <a:spcPts val="901"/>
              </a:spcBef>
              <a:buNone/>
              <a:tabLst>
                <a:tab pos="0" algn="l"/>
              </a:tabLst>
            </a:pPr>
            <a:r>
              <a:rPr lang="en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Members benefit from direct and active support from the core development team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0" algn="l">
              <a:lnSpc>
                <a:spcPct val="80000"/>
              </a:lnSpc>
              <a:spcBef>
                <a:spcPts val="901"/>
              </a:spcBef>
              <a:buNone/>
              <a:tabLst>
                <a:tab pos="0" algn="l"/>
              </a:tabLst>
            </a:pPr>
            <a:r>
              <a:rPr lang="en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Non-members are limited to volunteer assistance or other options that do not help us maintain the software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7840" indent="-190440" algn="l">
              <a:lnSpc>
                <a:spcPct val="80000"/>
              </a:lnSpc>
              <a:spcBef>
                <a:spcPts val="1400"/>
              </a:spcBef>
              <a:buClr>
                <a:srgbClr val="000000"/>
              </a:buClr>
              <a:buSzPct val="45000"/>
              <a:buFont typeface="Arial"/>
              <a:buChar char="•"/>
              <a:tabLst>
                <a:tab pos="0" algn="l"/>
              </a:tabLst>
            </a:pPr>
            <a:r>
              <a:rPr lang="en" sz="1800" b="1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Contribute to the strategic direction of the product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0" algn="l">
              <a:lnSpc>
                <a:spcPct val="80000"/>
              </a:lnSpc>
              <a:spcBef>
                <a:spcPts val="901"/>
              </a:spcBef>
              <a:buNone/>
              <a:tabLst>
                <a:tab pos="0" algn="l"/>
              </a:tabLst>
            </a:pPr>
            <a:r>
              <a:rPr lang="en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Especially Principal members, who sit on the Board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0" algn="l">
              <a:lnSpc>
                <a:spcPct val="80000"/>
              </a:lnSpc>
              <a:spcBef>
                <a:spcPts val="901"/>
              </a:spcBef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Major project decisions always involve member input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 type="sldNum" idx="62"/>
          </p:nvPr>
        </p:nvSpPr>
        <p:spPr>
          <a:xfrm>
            <a:off x="6458040" y="4841640"/>
            <a:ext cx="2056680" cy="27324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" sz="10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39A115A-749F-4211-8214-E2D48CB13BF0}" type="slidenum">
              <a:rPr lang="en" sz="10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rPr>
              <a:t>1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Shape 307"/>
          <p:cNvPicPr/>
          <p:nvPr/>
        </p:nvPicPr>
        <p:blipFill>
          <a:blip r:embed="rId1"/>
          <a:stretch/>
        </p:blipFill>
        <p:spPr>
          <a:xfrm>
            <a:off x="-6120" y="4841640"/>
            <a:ext cx="9149400" cy="45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9" name="Shape 308"/>
          <p:cNvPicPr/>
          <p:nvPr/>
        </p:nvPicPr>
        <p:blipFill>
          <a:blip r:embed="rId2"/>
          <a:stretch/>
        </p:blipFill>
        <p:spPr>
          <a:xfrm>
            <a:off x="352440" y="4455360"/>
            <a:ext cx="545760" cy="545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628560" y="273960"/>
            <a:ext cx="7886160" cy="99360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p>
            <a:pPr indent="0" algn="ctr">
              <a:lnSpc>
                <a:spcPct val="90000"/>
              </a:lnSpc>
              <a:buNone/>
              <a:tabLst>
                <a:tab pos="0" algn="l"/>
              </a:tabLst>
            </a:pPr>
            <a:r>
              <a:rPr lang="en" sz="33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How to Join?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/>
          </p:nvPr>
        </p:nvSpPr>
        <p:spPr>
          <a:xfrm>
            <a:off x="628560" y="1140120"/>
            <a:ext cx="7886160" cy="326268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t">
            <a:noAutofit/>
          </a:bodyPr>
          <a:p>
            <a:pPr marL="457200" indent="-380880" algn="l">
              <a:lnSpc>
                <a:spcPct val="100000"/>
              </a:lnSpc>
              <a:spcBef>
                <a:spcPts val="431"/>
              </a:spcBef>
              <a:buClr>
                <a:srgbClr val="000000"/>
              </a:buClr>
              <a:buSzPct val="45000"/>
              <a:buFont typeface="Arial"/>
              <a:buChar char="•"/>
            </a:pPr>
            <a:r>
              <a:rPr lang="en" sz="24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Contact </a:t>
            </a:r>
            <a:r>
              <a:rPr lang="en-US" sz="2400" b="0" u="sng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  <a:hlinkClick r:id="rId3"/>
              </a:rPr>
              <a:t>manager@shibboleth.net</a:t>
            </a: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 or raise any questions via </a:t>
            </a:r>
            <a:r>
              <a:rPr lang="en-US" sz="2400" b="0" u="sng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  <a:hlinkClick r:id="rId4"/>
              </a:rPr>
              <a:t>contact@shibboleth.net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80880" algn="l">
              <a:lnSpc>
                <a:spcPct val="100000"/>
              </a:lnSpc>
              <a:spcBef>
                <a:spcPts val="431"/>
              </a:spcBef>
              <a:buClr>
                <a:srgbClr val="000000"/>
              </a:buClr>
              <a:buSzPct val="45000"/>
              <a:buFont typeface="Arial"/>
              <a:buChar char="•"/>
            </a:pPr>
            <a:r>
              <a:rPr lang="en" sz="24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An appropriate category and tier will be established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80880" algn="l">
              <a:lnSpc>
                <a:spcPct val="100000"/>
              </a:lnSpc>
              <a:spcBef>
                <a:spcPts val="431"/>
              </a:spcBef>
              <a:buClr>
                <a:srgbClr val="000000"/>
              </a:buClr>
              <a:buSzPct val="45000"/>
              <a:buFont typeface="Arial"/>
              <a:buChar char="•"/>
            </a:pPr>
            <a:r>
              <a:rPr lang="en" sz="24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Sign the Membership agreement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80880" algn="l">
              <a:lnSpc>
                <a:spcPct val="100000"/>
              </a:lnSpc>
              <a:spcBef>
                <a:spcPts val="431"/>
              </a:spcBef>
              <a:buClr>
                <a:srgbClr val="000000"/>
              </a:buClr>
              <a:buSzPct val="45000"/>
              <a:buFont typeface="Arial"/>
              <a:buChar char="•"/>
            </a:pPr>
            <a:r>
              <a:rPr lang="en" sz="24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Jisc (current Consortium Operator) raise an invoice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80880" algn="l">
              <a:lnSpc>
                <a:spcPct val="100000"/>
              </a:lnSpc>
              <a:spcBef>
                <a:spcPts val="431"/>
              </a:spcBef>
              <a:buClr>
                <a:srgbClr val="000000"/>
              </a:buClr>
              <a:buSzPct val="45000"/>
              <a:buFont typeface="Arial"/>
              <a:buChar char="•"/>
            </a:pPr>
            <a:r>
              <a:rPr lang="en" sz="24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We set up group access for “access administrators” you identify for us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80880" algn="l">
              <a:lnSpc>
                <a:spcPct val="100000"/>
              </a:lnSpc>
              <a:spcBef>
                <a:spcPts val="431"/>
              </a:spcBef>
              <a:buClr>
                <a:srgbClr val="000000"/>
              </a:buClr>
              <a:buSzPct val="45000"/>
              <a:buFont typeface="Arial"/>
              <a:buChar char="•"/>
            </a:pPr>
            <a:r>
              <a:rPr lang="en" sz="24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We maintain support access based on wiki page updates by those administrators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2" name="PlaceHolder 3"/>
          <p:cNvSpPr>
            <a:spLocks noGrp="1"/>
          </p:cNvSpPr>
          <p:nvPr>
            <p:ph type="sldNum" idx="63"/>
          </p:nvPr>
        </p:nvSpPr>
        <p:spPr>
          <a:xfrm>
            <a:off x="6458040" y="4841640"/>
            <a:ext cx="2056680" cy="27324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" sz="10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5DA8257-350D-4035-99DD-41540204CE64}" type="slidenum">
              <a:rPr lang="en" sz="10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rPr>
              <a:t>1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Shape 2"/>
          <p:cNvPicPr/>
          <p:nvPr/>
        </p:nvPicPr>
        <p:blipFill>
          <a:blip r:embed="rId1"/>
          <a:stretch/>
        </p:blipFill>
        <p:spPr>
          <a:xfrm>
            <a:off x="-6120" y="4841640"/>
            <a:ext cx="9148320" cy="43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628560" y="273960"/>
            <a:ext cx="7885080" cy="99252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ctr">
            <a:noAutofit/>
          </a:bodyPr>
          <a:p>
            <a:pPr indent="0" algn="ctr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3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Key Takeaways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/>
          </p:nvPr>
        </p:nvSpPr>
        <p:spPr>
          <a:xfrm>
            <a:off x="628560" y="1369080"/>
            <a:ext cx="7885080" cy="347040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t">
            <a:normAutofit fontScale="85000" lnSpcReduction="9999"/>
          </a:bodyPr>
          <a:p>
            <a:pPr marL="457200" indent="-361800" algn="l">
              <a:lnSpc>
                <a:spcPct val="90000"/>
              </a:lnSpc>
              <a:spcBef>
                <a:spcPts val="144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Major work is finishing the SP re-development and OID Federation support (OP initially, RP to follow). What time remains is IdP and plugin maintenance.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61800" algn="l">
              <a:lnSpc>
                <a:spcPct val="90000"/>
              </a:lnSpc>
              <a:spcBef>
                <a:spcPts val="144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The Windows installers for the IdP and Jetty are deprecated, will be discontinued when IdP V6 ships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343080" algn="l">
              <a:lnSpc>
                <a:spcPct val="90000"/>
              </a:lnSpc>
              <a:spcBef>
                <a:spcPts val="144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The IdP’s standard installation process and the Jetty plugin are fully supported on Windows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61800" algn="l">
              <a:lnSpc>
                <a:spcPct val="90000"/>
              </a:lnSpc>
              <a:spcBef>
                <a:spcPts val="144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SP 4 is tracking to ship this year, hopefully by mid-December. A beta Agent was released this month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343080" algn="l">
              <a:lnSpc>
                <a:spcPct val="90000"/>
              </a:lnSpc>
              <a:spcBef>
                <a:spcPts val="144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Assuming this, current SP will sunset in mid-2028, but scrutiny from e.g., AI-assisted scanning continues to create risk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56" name="Shape 3"/>
          <p:cNvPicPr/>
          <p:nvPr/>
        </p:nvPicPr>
        <p:blipFill>
          <a:blip r:embed="rId2"/>
          <a:stretch/>
        </p:blipFill>
        <p:spPr>
          <a:xfrm>
            <a:off x="352440" y="4455360"/>
            <a:ext cx="544680" cy="544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7" name="PlaceHolder 3"/>
          <p:cNvSpPr>
            <a:spLocks noGrp="1"/>
          </p:cNvSpPr>
          <p:nvPr>
            <p:ph type="sldNum" idx="64"/>
          </p:nvPr>
        </p:nvSpPr>
        <p:spPr>
          <a:xfrm>
            <a:off x="6458040" y="4841640"/>
            <a:ext cx="2055600" cy="27216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" sz="10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15DD88CA-34DC-4341-A8D0-24207A3E1A4A}" type="slidenum">
              <a:rPr lang="en" sz="10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rPr>
              <a:t>5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Shape 6"/>
          <p:cNvPicPr/>
          <p:nvPr/>
        </p:nvPicPr>
        <p:blipFill>
          <a:blip r:embed="rId1"/>
          <a:stretch/>
        </p:blipFill>
        <p:spPr>
          <a:xfrm>
            <a:off x="-6120" y="4841640"/>
            <a:ext cx="9148320" cy="43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628560" y="273960"/>
            <a:ext cx="7885080" cy="99252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ctr">
            <a:noAutofit/>
          </a:bodyPr>
          <a:p>
            <a:pPr indent="0" algn="ctr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3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Identity Provider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/>
          </p:nvPr>
        </p:nvSpPr>
        <p:spPr>
          <a:xfrm>
            <a:off x="628560" y="1266480"/>
            <a:ext cx="7885080" cy="353412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t">
            <a:normAutofit fontScale="85000" lnSpcReduction="19999"/>
          </a:bodyPr>
          <a:p>
            <a:pPr marL="457200" indent="-361800" algn="l">
              <a:lnSpc>
                <a:spcPct val="90000"/>
              </a:lnSpc>
              <a:spcBef>
                <a:spcPts val="144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V5.2 branch on Spring 7.0 released (EOL July ’27)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61800" algn="l">
              <a:lnSpc>
                <a:spcPct val="90000"/>
              </a:lnSpc>
              <a:spcBef>
                <a:spcPts val="144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We expect to release V5.3 on Spring 7.1 in November to extend support to the end of 2027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Spring without (apparent) notice shortened the published support window for Spring Framework 7.1 from 18 months to 12.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No future releases or timelines on site. We don’t know why or what this means. Not panicking but are monitoring.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61800" algn="l">
              <a:lnSpc>
                <a:spcPct val="90000"/>
              </a:lnSpc>
              <a:spcBef>
                <a:spcPts val="144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While V6 is loosely planned for next year, that may change once Spring’s plans are clearer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Largely cleanup and technical debt as most of the interesting new work is in the plugins already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Expect to start improving and modernizing the IdP documentation based on feedback we get from SP 4 documentation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61" name="Shape 7"/>
          <p:cNvPicPr/>
          <p:nvPr/>
        </p:nvPicPr>
        <p:blipFill>
          <a:blip r:embed="rId2"/>
          <a:stretch/>
        </p:blipFill>
        <p:spPr>
          <a:xfrm>
            <a:off x="352440" y="4455360"/>
            <a:ext cx="544680" cy="544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2" name="PlaceHolder 3"/>
          <p:cNvSpPr>
            <a:spLocks noGrp="1"/>
          </p:cNvSpPr>
          <p:nvPr>
            <p:ph type="sldNum" idx="65"/>
          </p:nvPr>
        </p:nvSpPr>
        <p:spPr>
          <a:xfrm>
            <a:off x="6458040" y="4841640"/>
            <a:ext cx="2055600" cy="27216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" sz="10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639315BE-DF63-4453-8EFB-4AE3CB40F3E4}" type="slidenum">
              <a:rPr lang="en" sz="10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rPr>
              <a:t>6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Shape 1"/>
          <p:cNvPicPr/>
          <p:nvPr/>
        </p:nvPicPr>
        <p:blipFill>
          <a:blip r:embed="rId1"/>
          <a:stretch/>
        </p:blipFill>
        <p:spPr>
          <a:xfrm>
            <a:off x="-6120" y="4841640"/>
            <a:ext cx="9148320" cy="43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628560" y="273960"/>
            <a:ext cx="7885080" cy="99252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ctr">
            <a:noAutofit/>
          </a:bodyPr>
          <a:p>
            <a:pPr indent="0" algn="ctr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3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OpenID Federation Update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/>
          </p:nvPr>
        </p:nvSpPr>
        <p:spPr>
          <a:xfrm>
            <a:off x="628560" y="1197720"/>
            <a:ext cx="7885080" cy="3379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Federation support is layered on the core OIDC/OAuth support for modularity, so new plugins are being developed: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43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Generic features supporting trust resolution and policy enforcement, caching, etc.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43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Federated OP features such as automatic and explicit registration of clients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43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Work is nascent on RP support both for proxying and in the forthcoming SP but is certainly in the roadmap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Initial documentation pending a fresh documentation space for all our OpenID work: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43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600" b="0" u="none" strike="noStrike">
                <a:solidFill>
                  <a:srgbClr val="0563C1"/>
                </a:solidFill>
                <a:effectLst/>
                <a:uFillTx/>
                <a:latin typeface="Arial"/>
                <a:hlinkClick r:id="rId2"/>
              </a:rPr>
              <a:t>https://shibboleth.atlassian.net/wiki/x/AQDdTQE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43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600" b="0" u="none" strike="noStrike">
                <a:solidFill>
                  <a:srgbClr val="0563C1"/>
                </a:solidFill>
                <a:effectLst/>
                <a:uFillTx/>
                <a:latin typeface="Arial"/>
                <a:hlinkClick r:id="rId3"/>
              </a:rPr>
              <a:t>https://shibboleth.atlassian.net/wiki/x/AYBYUAE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66" name="Shape 10"/>
          <p:cNvPicPr/>
          <p:nvPr/>
        </p:nvPicPr>
        <p:blipFill>
          <a:blip r:embed="rId4"/>
          <a:stretch/>
        </p:blipFill>
        <p:spPr>
          <a:xfrm>
            <a:off x="352440" y="4455360"/>
            <a:ext cx="544680" cy="544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7" name="PlaceHolder 3"/>
          <p:cNvSpPr>
            <a:spLocks noGrp="1"/>
          </p:cNvSpPr>
          <p:nvPr>
            <p:ph type="sldNum" idx="66"/>
          </p:nvPr>
        </p:nvSpPr>
        <p:spPr>
          <a:xfrm>
            <a:off x="6458040" y="4841640"/>
            <a:ext cx="2055600" cy="27216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" sz="10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42DC1191-A32C-4B68-B598-A8CA303CF82D}" type="slidenum">
              <a:rPr lang="en" sz="10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rPr>
              <a:t>6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Shape 307"/>
          <p:cNvPicPr/>
          <p:nvPr/>
        </p:nvPicPr>
        <p:blipFill>
          <a:blip r:embed="rId1"/>
          <a:stretch/>
        </p:blipFill>
        <p:spPr>
          <a:xfrm>
            <a:off x="-6120" y="4841640"/>
            <a:ext cx="9149400" cy="45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628560" y="273960"/>
            <a:ext cx="7886160" cy="99360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ctr">
            <a:noAutofit/>
          </a:bodyPr>
          <a:p>
            <a:pPr indent="0" algn="ctr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3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Service Provider 3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" name="PlaceHolder 2"/>
          <p:cNvSpPr>
            <a:spLocks noGrp="1"/>
          </p:cNvSpPr>
          <p:nvPr>
            <p:ph/>
          </p:nvPr>
        </p:nvSpPr>
        <p:spPr>
          <a:xfrm>
            <a:off x="628560" y="1369080"/>
            <a:ext cx="7886160" cy="320292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t">
            <a:normAutofit fontScale="92500" lnSpcReduction="9999"/>
          </a:bodyPr>
          <a:p>
            <a:pPr marL="457200" indent="-361800" algn="l">
              <a:lnSpc>
                <a:spcPct val="90000"/>
              </a:lnSpc>
              <a:spcBef>
                <a:spcPts val="799"/>
              </a:spcBef>
              <a:buClr>
                <a:srgbClr val="000000"/>
              </a:buClr>
              <a:buSzPct val="45000"/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Plan is to sunset July 1, 2028 assuming 4.0 ships by end of year, watch for official notice obviously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61800" algn="l">
              <a:lnSpc>
                <a:spcPct val="90000"/>
              </a:lnSpc>
              <a:spcBef>
                <a:spcPts val="799"/>
              </a:spcBef>
              <a:buClr>
                <a:srgbClr val="000000"/>
              </a:buClr>
              <a:buSzPct val="45000"/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Latest V3.6.0 release is the last planned, includes deprecation warnings as much as feasible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43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Note, these show up across all the various logs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61800" algn="l">
              <a:lnSpc>
                <a:spcPct val="90000"/>
              </a:lnSpc>
              <a:spcBef>
                <a:spcPts val="799"/>
              </a:spcBef>
              <a:buClr>
                <a:srgbClr val="000000"/>
              </a:buClr>
              <a:buSzPct val="45000"/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Minor version was updated primarily to ease the job of recognizing that the “latest” of this version has been installed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61800" algn="l">
              <a:lnSpc>
                <a:spcPct val="90000"/>
              </a:lnSpc>
              <a:spcBef>
                <a:spcPts val="799"/>
              </a:spcBef>
              <a:buClr>
                <a:srgbClr val="000000"/>
              </a:buClr>
              <a:buSzPct val="45000"/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Additional Windows updates will of course occur to update dependencies when absolutely necessary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71" name="Shape 318"/>
          <p:cNvPicPr/>
          <p:nvPr/>
        </p:nvPicPr>
        <p:blipFill>
          <a:blip r:embed="rId2"/>
          <a:stretch/>
        </p:blipFill>
        <p:spPr>
          <a:xfrm>
            <a:off x="352440" y="4455360"/>
            <a:ext cx="545760" cy="545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2" name="PlaceHolder 3"/>
          <p:cNvSpPr>
            <a:spLocks noGrp="1"/>
          </p:cNvSpPr>
          <p:nvPr>
            <p:ph type="sldNum" idx="67"/>
          </p:nvPr>
        </p:nvSpPr>
        <p:spPr>
          <a:xfrm>
            <a:off x="6458040" y="4841640"/>
            <a:ext cx="2056680" cy="27324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" sz="10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E48BC01-5CD1-4B8C-B132-673B4F32A142}" type="slidenum">
              <a:rPr lang="en" sz="10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rPr>
              <a:t>8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628560" y="273960"/>
            <a:ext cx="7886160" cy="99360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ctr">
            <a:noAutofit/>
          </a:bodyPr>
          <a:p>
            <a:pPr indent="0" algn="ctr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3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Service Provider 4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/>
          </p:nvPr>
        </p:nvSpPr>
        <p:spPr>
          <a:xfrm>
            <a:off x="628560" y="1369080"/>
            <a:ext cx="7886160" cy="326268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t">
            <a:normAutofit fontScale="85000" lnSpcReduction="9999"/>
          </a:bodyPr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V4 is a slimmed-down native set of Agents reliant on a Java-based Hub implemented as IdP plugins, can be co-located or remote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Initial Agents for Apache 2.4, IIS 7+, and FastCGI, future plans for nginx and some form of Java Agent along with any we can get third parties to consider working on (e.g., Python)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Development on core, SAML plugins wrapping up, documentation largely ready, OIDC plugin functional but lots to add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Beta 1 Agent available now compatible with latest plugin snapshots, testing guidance published: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563C1"/>
                </a:solidFill>
                <a:effectLst/>
                <a:uFillTx/>
                <a:latin typeface="Arial"/>
                <a:hlinkClick r:id="rId1"/>
              </a:rPr>
              <a:t>https://shibboleth.atlassian.net/wiki/x/BIA8LQE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" name="PlaceHolder 3"/>
          <p:cNvSpPr>
            <a:spLocks noGrp="1"/>
          </p:cNvSpPr>
          <p:nvPr>
            <p:ph type="sldNum" idx="68"/>
          </p:nvPr>
        </p:nvSpPr>
        <p:spPr>
          <a:xfrm>
            <a:off x="6458040" y="4767120"/>
            <a:ext cx="2056680" cy="27324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" sz="9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D9F813AF-504D-4F34-B715-646120502C38}" type="slidenum">
              <a:rPr lang="en" sz="9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rPr>
              <a:t>9</a:t>
            </a:fld>
            <a:endParaRPr lang="en-US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628560" y="273960"/>
            <a:ext cx="7886160" cy="99360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ctr">
            <a:noAutofit/>
          </a:bodyPr>
          <a:p>
            <a:pPr indent="0" algn="ctr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3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SP4 Goals Met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" name="PlaceHolder 2"/>
          <p:cNvSpPr>
            <a:spLocks noGrp="1"/>
          </p:cNvSpPr>
          <p:nvPr>
            <p:ph/>
          </p:nvPr>
        </p:nvSpPr>
        <p:spPr>
          <a:xfrm>
            <a:off x="628560" y="1369080"/>
            <a:ext cx="7886160" cy="326268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t">
            <a:normAutofit fontScale="92500" lnSpcReduction="9999"/>
          </a:bodyPr>
          <a:p>
            <a:pPr marL="457200" indent="-361800" algn="l">
              <a:lnSpc>
                <a:spcPct val="90000"/>
              </a:lnSpc>
              <a:spcBef>
                <a:spcPts val="799"/>
              </a:spcBef>
              <a:buClr>
                <a:srgbClr val="000000"/>
              </a:buClr>
              <a:buSzPct val="45000"/>
              <a:buFont typeface="Wingdings" charset="2"/>
              <a:buChar char=""/>
            </a:pPr>
            <a:r>
              <a:rPr lang="en-US" sz="21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A much smaller Agent with no “third party” dependencies with near-100% application-layer compatibility with previous versions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61800" algn="l">
              <a:lnSpc>
                <a:spcPct val="90000"/>
              </a:lnSpc>
              <a:spcBef>
                <a:spcPts val="799"/>
              </a:spcBef>
              <a:buClr>
                <a:srgbClr val="000000"/>
              </a:buClr>
              <a:buSzPct val="45000"/>
              <a:buFont typeface="Wingdings" charset="2"/>
              <a:buChar char=""/>
            </a:pPr>
            <a:r>
              <a:rPr lang="en-US" sz="21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Radically simple Agent configuration, no requirement for SAML or OpenID terminology or experience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343080" algn="l">
              <a:lnSpc>
                <a:spcPct val="100000"/>
              </a:lnSpc>
              <a:spcBef>
                <a:spcPts val="43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No key or client secret handling save for credentials for Hub access if non-local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61800" algn="l">
              <a:lnSpc>
                <a:spcPct val="90000"/>
              </a:lnSpc>
              <a:spcBef>
                <a:spcPts val="799"/>
              </a:spcBef>
              <a:buClr>
                <a:srgbClr val="000000"/>
              </a:buClr>
              <a:buSzPct val="45000"/>
              <a:buFont typeface="Wingdings" charset="2"/>
              <a:buChar char=""/>
            </a:pPr>
            <a:r>
              <a:rPr lang="en-US" sz="21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Unified SAML SP and OIDC RP support in one non-gateway/proxy footprint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61800" algn="l">
              <a:lnSpc>
                <a:spcPct val="90000"/>
              </a:lnSpc>
              <a:spcBef>
                <a:spcPts val="799"/>
              </a:spcBef>
              <a:buClr>
                <a:srgbClr val="000000"/>
              </a:buClr>
              <a:buSzPct val="45000"/>
              <a:buFont typeface="Wingdings" charset="2"/>
              <a:buChar char=""/>
            </a:pPr>
            <a:r>
              <a:rPr lang="en-US" sz="21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Scalable, stateless Hub design supporting essentially any number of Agents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61800" algn="l">
              <a:lnSpc>
                <a:spcPct val="90000"/>
              </a:lnSpc>
              <a:spcBef>
                <a:spcPts val="799"/>
              </a:spcBef>
              <a:buClr>
                <a:srgbClr val="000000"/>
              </a:buClr>
              <a:buSzPct val="45000"/>
              <a:buFont typeface="Wingdings" charset="2"/>
              <a:buChar char=""/>
            </a:pPr>
            <a:r>
              <a:rPr lang="en-US" sz="21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Heavily scriptable customization features as with the IdP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61800" algn="l">
              <a:lnSpc>
                <a:spcPct val="90000"/>
              </a:lnSpc>
              <a:spcBef>
                <a:spcPts val="799"/>
              </a:spcBef>
              <a:buClr>
                <a:srgbClr val="000000"/>
              </a:buClr>
              <a:buSzPct val="45000"/>
              <a:buFont typeface="Wingdings" charset="2"/>
              <a:buChar char=""/>
            </a:pPr>
            <a:r>
              <a:rPr lang="en-US" sz="21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Significantly improved and hopefully more approachable documentation, especially for Agents and standard use cases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PlaceHolder 3"/>
          <p:cNvSpPr>
            <a:spLocks noGrp="1"/>
          </p:cNvSpPr>
          <p:nvPr>
            <p:ph type="sldNum" idx="69"/>
          </p:nvPr>
        </p:nvSpPr>
        <p:spPr>
          <a:xfrm>
            <a:off x="6458040" y="4767120"/>
            <a:ext cx="2056680" cy="27324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" sz="9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E92FAED-58D5-473F-A277-0C250D253316}" type="slidenum">
              <a:rPr lang="en" sz="9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lang="en-US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628560" y="273960"/>
            <a:ext cx="7885080" cy="99252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ctr">
            <a:noAutofit/>
          </a:bodyPr>
          <a:p>
            <a:pPr indent="0" algn="ctr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3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SP4 Integration Demos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sldNum" idx="70"/>
          </p:nvPr>
        </p:nvSpPr>
        <p:spPr>
          <a:xfrm>
            <a:off x="6458040" y="4767120"/>
            <a:ext cx="2055600" cy="27216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" sz="9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6451BB6-BC4C-4AE2-9CE1-8226B60F281A}" type="slidenum">
              <a:rPr lang="en" sz="9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lang="en-US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1" name="PlaceHolder 17"/>
          <p:cNvSpPr/>
          <p:nvPr/>
        </p:nvSpPr>
        <p:spPr>
          <a:xfrm>
            <a:off x="628560" y="1369440"/>
            <a:ext cx="7885080" cy="326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8400" tIns="68400" rIns="68400" bIns="68400" anchor="t">
            <a:normAutofit/>
          </a:bodyPr>
          <a:p>
            <a:pPr marL="457200">
              <a:lnSpc>
                <a:spcPct val="90000"/>
              </a:lnSpc>
              <a:spcBef>
                <a:spcPts val="1440"/>
              </a:spcBef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Somewhat dated demo videos (publically) available of SAML and OpenID integrations of SP4 with Entra and Google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>
              <a:lnSpc>
                <a:spcPct val="100000"/>
              </a:lnSpc>
              <a:spcBef>
                <a:spcPts val="1417"/>
              </a:spcBef>
              <a:tabLst>
                <a:tab pos="0" algn="l"/>
              </a:tabLst>
            </a:pPr>
            <a:r>
              <a:rPr lang="en-US" sz="2400" b="0" u="sng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  <a:hlinkClick r:id="rId1"/>
              </a:rPr>
              <a:t>https://shibboleth.net/documents/2026-06-webinar/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>
              <a:lnSpc>
                <a:spcPct val="100000"/>
              </a:lnSpc>
              <a:spcBef>
                <a:spcPts val="1417"/>
              </a:spcBef>
              <a:tabLst>
                <a:tab pos="0" algn="l"/>
              </a:tabLst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2" name="PlaceHolder 19"/>
          <p:cNvSpPr/>
          <p:nvPr/>
        </p:nvSpPr>
        <p:spPr>
          <a:xfrm>
            <a:off x="628560" y="1369440"/>
            <a:ext cx="7885080" cy="326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8400" tIns="68400" rIns="68400" bIns="68400" anchor="t">
            <a:normAutofit/>
          </a:bodyPr>
          <a:p>
            <a:pPr marL="457200">
              <a:lnSpc>
                <a:spcPct val="90000"/>
              </a:lnSpc>
              <a:spcBef>
                <a:spcPts val="1440"/>
              </a:spcBef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Somewhat dated demo videos (publically) available of SAML and OpenID integrations of SP4 with Entra and Google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>
              <a:lnSpc>
                <a:spcPct val="100000"/>
              </a:lnSpc>
              <a:spcBef>
                <a:spcPts val="1417"/>
              </a:spcBef>
              <a:tabLst>
                <a:tab pos="0" algn="l"/>
              </a:tabLst>
            </a:pPr>
            <a:r>
              <a:rPr lang="en-US" sz="2400" b="0" u="sng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  <a:hlinkClick r:id="rId2"/>
              </a:rPr>
              <a:t>https://shibboleth.net/documents/2026-06-webinar/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3" name="PlaceHolder 20"/>
          <p:cNvSpPr/>
          <p:nvPr/>
        </p:nvSpPr>
        <p:spPr>
          <a:xfrm>
            <a:off x="628560" y="1369440"/>
            <a:ext cx="7885080" cy="326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68400" tIns="68400" rIns="68400" bIns="68400" anchor="t">
            <a:normAutofit/>
          </a:bodyPr>
          <a:p>
            <a:pPr marL="457200">
              <a:lnSpc>
                <a:spcPct val="90000"/>
              </a:lnSpc>
              <a:spcBef>
                <a:spcPts val="1440"/>
              </a:spcBef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Somewhat dated demo videos (publically) available of SAML and OpenID integrations of SP4 with Entra and Google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>
              <a:lnSpc>
                <a:spcPct val="100000"/>
              </a:lnSpc>
              <a:spcBef>
                <a:spcPts val="1417"/>
              </a:spcBef>
              <a:tabLst>
                <a:tab pos="0" algn="l"/>
              </a:tabLst>
            </a:pPr>
            <a:r>
              <a:rPr lang="en-US" sz="2400" b="0" u="sng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  <a:hlinkClick r:id="rId3"/>
              </a:rPr>
              <a:t>https://shibboleth.net/documents/2026-06-webinar/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>
              <a:lnSpc>
                <a:spcPct val="90000"/>
              </a:lnSpc>
              <a:spcBef>
                <a:spcPts val="1440"/>
              </a:spcBef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Hub setup has become somewhat simpler since demos were done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628560" y="273960"/>
            <a:ext cx="7886160" cy="99360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ctr">
            <a:noAutofit/>
          </a:bodyPr>
          <a:p>
            <a:pPr indent="0" algn="ctr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3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SP 4 Planning / Migration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" name="PlaceHolder 2"/>
          <p:cNvSpPr>
            <a:spLocks noGrp="1"/>
          </p:cNvSpPr>
          <p:nvPr>
            <p:ph/>
          </p:nvPr>
        </p:nvSpPr>
        <p:spPr>
          <a:xfrm>
            <a:off x="628560" y="1369080"/>
            <a:ext cx="7886160" cy="326268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t">
            <a:normAutofit/>
          </a:bodyPr>
          <a:p>
            <a:pPr marL="457200" indent="-361800" algn="l">
              <a:lnSpc>
                <a:spcPct val="90000"/>
              </a:lnSpc>
              <a:spcBef>
                <a:spcPts val="799"/>
              </a:spcBef>
              <a:buClr>
                <a:srgbClr val="000000"/>
              </a:buClr>
              <a:buSzPct val="45000"/>
              <a:buFont typeface="Arial"/>
              <a:buChar char="•"/>
            </a:pPr>
            <a:r>
              <a:rPr lang="en-US" sz="21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Consortium support is happy to help with any planning or migration questions. Help outside of that channel will be minimal, at least from us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61800" algn="l">
              <a:lnSpc>
                <a:spcPct val="90000"/>
              </a:lnSpc>
              <a:spcBef>
                <a:spcPts val="799"/>
              </a:spcBef>
              <a:buClr>
                <a:srgbClr val="000000"/>
              </a:buClr>
              <a:buSzPct val="45000"/>
              <a:buFont typeface="Arial"/>
              <a:buChar char="•"/>
            </a:pPr>
            <a:r>
              <a:rPr lang="en-US" sz="21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If moving fully away from Shibboleth, you should start now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61800" algn="l">
              <a:lnSpc>
                <a:spcPct val="90000"/>
              </a:lnSpc>
              <a:spcBef>
                <a:spcPts val="799"/>
              </a:spcBef>
              <a:buClr>
                <a:srgbClr val="000000"/>
              </a:buClr>
              <a:buSzPct val="45000"/>
              <a:buFont typeface="Arial"/>
              <a:buChar char="•"/>
            </a:pPr>
            <a:r>
              <a:rPr lang="en-US" sz="21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Otherwise, install V3.6 to check for warnings and clean up older configuration settings (e.g., Apache commands and such)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61800" algn="l">
              <a:lnSpc>
                <a:spcPct val="90000"/>
              </a:lnSpc>
              <a:spcBef>
                <a:spcPts val="799"/>
              </a:spcBef>
              <a:buClr>
                <a:srgbClr val="000000"/>
              </a:buClr>
              <a:buSzPct val="45000"/>
              <a:buFont typeface="Arial"/>
              <a:buChar char="•"/>
            </a:pPr>
            <a:r>
              <a:rPr lang="en-US" sz="21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Start kicking the tires on V4 internally if you’re in a role requiring eventual support of the Hub or help with migrations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61800" algn="l">
              <a:lnSpc>
                <a:spcPct val="90000"/>
              </a:lnSpc>
              <a:spcBef>
                <a:spcPts val="799"/>
              </a:spcBef>
              <a:buClr>
                <a:srgbClr val="000000"/>
              </a:buClr>
              <a:buSzPct val="45000"/>
              <a:buFont typeface="Arial"/>
              <a:buChar char="•"/>
            </a:pPr>
            <a:r>
              <a:rPr lang="en-US" sz="21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Migration guides are available for both Agent and Hub roles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" name="PlaceHolder 3"/>
          <p:cNvSpPr>
            <a:spLocks noGrp="1"/>
          </p:cNvSpPr>
          <p:nvPr>
            <p:ph type="sldNum" idx="71"/>
          </p:nvPr>
        </p:nvSpPr>
        <p:spPr>
          <a:xfrm>
            <a:off x="6458040" y="4767120"/>
            <a:ext cx="2056680" cy="27324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" sz="9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AABB7B24-6F0E-4617-A2E3-2B341F542633}" type="slidenum">
              <a:rPr lang="en" sz="9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lang="en-US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628560" y="273960"/>
            <a:ext cx="7886160" cy="99360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ctr">
            <a:noAutofit/>
          </a:bodyPr>
          <a:p>
            <a:pPr indent="0" algn="ctr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3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SP 4 Important Decisions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/>
          </p:nvPr>
        </p:nvSpPr>
        <p:spPr>
          <a:xfrm>
            <a:off x="628560" y="1369080"/>
            <a:ext cx="7886160" cy="326268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t">
            <a:normAutofit fontScale="92500" lnSpcReduction="9999"/>
          </a:bodyPr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Calibre"/>
              </a:rPr>
              <a:t>Managing and naming of Agents, issuing credentials, etc.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Calibre"/>
              </a:rPr>
              <a:t>Consider whether to migrate “in place” vs. using a single new keypair for many Agents and updating SP metadata as part of migration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600" b="0" u="none" strike="noStrike">
                <a:solidFill>
                  <a:srgbClr val="000000"/>
                </a:solidFill>
                <a:effectLst/>
                <a:uFillTx/>
                <a:latin typeface="Calibre"/>
              </a:rPr>
              <a:t>Pros and cons with either; the Agent can externally emulate a V3 SP if you require, and offers features for scaling the configuration of multiple key pairs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100" b="0" u="none" strike="noStrike">
                <a:solidFill>
                  <a:srgbClr val="000000"/>
                </a:solidFill>
                <a:effectLst/>
                <a:uFillTx/>
                <a:latin typeface="Calibre"/>
              </a:rPr>
              <a:t>As in all SSO systems, sessions are 95% of the hassle; we provide a range of new options for different needs that we hope work better than V3 did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600" b="0" u="none" strike="noStrike">
                <a:solidFill>
                  <a:srgbClr val="000000"/>
                </a:solidFill>
                <a:effectLst/>
                <a:uFillTx/>
                <a:latin typeface="Calibre"/>
              </a:rPr>
              <a:t>Encrypted cookies, file system, Hub-mediated use of database/memcache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sldNum" idx="72"/>
          </p:nvPr>
        </p:nvSpPr>
        <p:spPr>
          <a:xfrm>
            <a:off x="6458040" y="4767120"/>
            <a:ext cx="2056680" cy="27324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" sz="9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3B3BE5F4-90DB-4363-93F1-8F80734C312A}" type="slidenum">
              <a:rPr lang="en" sz="900" b="0" u="none" strike="noStrike">
                <a:solidFill>
                  <a:srgbClr val="888888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lang="en-US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Shape 11"/>
          <p:cNvPicPr/>
          <p:nvPr/>
        </p:nvPicPr>
        <p:blipFill>
          <a:blip r:embed="rId1"/>
          <a:stretch/>
        </p:blipFill>
        <p:spPr>
          <a:xfrm>
            <a:off x="-6120" y="4841640"/>
            <a:ext cx="9148320" cy="43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628560" y="273960"/>
            <a:ext cx="7885080" cy="99252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ctr">
            <a:noAutofit/>
          </a:bodyPr>
          <a:p>
            <a:pPr indent="0" algn="ctr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3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SP 4 Agent Management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/>
          </p:nvPr>
        </p:nvSpPr>
        <p:spPr>
          <a:xfrm>
            <a:off x="628560" y="1369080"/>
            <a:ext cx="7885080" cy="320184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t">
            <a:normAutofit/>
          </a:bodyPr>
          <a:p>
            <a:pPr marL="457200" indent="-361800" algn="l">
              <a:lnSpc>
                <a:spcPct val="90000"/>
              </a:lnSpc>
              <a:spcBef>
                <a:spcPts val="144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2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The crux: how does a medium or large org manage hundreds or thousands of Agents?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We presumed this a somewhat “solved” IAM problem (else how can OpenID possibly scale?) but it doesn’t seem so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618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2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Hub supports use of LDAP/etc. service accounts for Agents, so organizations with scalable “service account management” should have obvious options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618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2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For others, this is a work in progress right now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0" algn="l">
              <a:lnSpc>
                <a:spcPct val="100000"/>
              </a:lnSpc>
              <a:spcBef>
                <a:spcPts val="1417"/>
              </a:spcBef>
              <a:buNone/>
            </a:pPr>
            <a:r>
              <a:rPr lang="en-US" sz="22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 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93" name="Shape 12"/>
          <p:cNvPicPr/>
          <p:nvPr/>
        </p:nvPicPr>
        <p:blipFill>
          <a:blip r:embed="rId2"/>
          <a:stretch/>
        </p:blipFill>
        <p:spPr>
          <a:xfrm>
            <a:off x="352440" y="4455360"/>
            <a:ext cx="544680" cy="544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4" name="PlaceHolder 3"/>
          <p:cNvSpPr>
            <a:spLocks noGrp="1"/>
          </p:cNvSpPr>
          <p:nvPr>
            <p:ph type="sldNum" idx="73"/>
          </p:nvPr>
        </p:nvSpPr>
        <p:spPr>
          <a:xfrm>
            <a:off x="6458040" y="4841640"/>
            <a:ext cx="2055600" cy="27216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" sz="10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82ECA8E-4C3B-4C17-9DF8-7DA6D7044552}" type="slidenum">
              <a:rPr lang="en" sz="10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Shape 13"/>
          <p:cNvPicPr/>
          <p:nvPr/>
        </p:nvPicPr>
        <p:blipFill>
          <a:blip r:embed="rId1"/>
          <a:stretch/>
        </p:blipFill>
        <p:spPr>
          <a:xfrm>
            <a:off x="-6120" y="4841640"/>
            <a:ext cx="9148320" cy="43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628560" y="273960"/>
            <a:ext cx="7885080" cy="99252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ctr">
            <a:noAutofit/>
          </a:bodyPr>
          <a:p>
            <a:pPr indent="0" algn="ctr">
              <a:lnSpc>
                <a:spcPct val="90000"/>
              </a:lnSpc>
              <a:buNone/>
              <a:tabLst>
                <a:tab pos="0" algn="l"/>
              </a:tabLst>
            </a:pPr>
            <a:r>
              <a:rPr lang="en-US" sz="33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Scalable Agent Management Ideas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/>
          </p:nvPr>
        </p:nvSpPr>
        <p:spPr>
          <a:xfrm>
            <a:off x="628560" y="1369080"/>
            <a:ext cx="7885080" cy="3201840"/>
          </a:xfrm>
          <a:prstGeom prst="rect">
            <a:avLst/>
          </a:prstGeom>
          <a:noFill/>
          <a:ln w="0">
            <a:noFill/>
          </a:ln>
        </p:spPr>
        <p:txBody>
          <a:bodyPr lIns="68400" tIns="68400" rIns="68400" bIns="68400" anchor="t">
            <a:normAutofit fontScale="92500" lnSpcReduction="9999"/>
          </a:bodyPr>
          <a:p>
            <a:pPr marL="457200" indent="-361800" algn="l">
              <a:lnSpc>
                <a:spcPct val="90000"/>
              </a:lnSpc>
              <a:spcBef>
                <a:spcPts val="144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2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A text-based “loader” for simple Agent definitions to avoid constant XML manipulation. Maybe part of 1.0, if not, shortly after.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61800" algn="l">
              <a:lnSpc>
                <a:spcPct val="90000"/>
              </a:lnSpc>
              <a:spcBef>
                <a:spcPts val="144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2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Obvious option, database-backed Agent records allowing for simple → complex solutions over time to manage them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2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Eventually some kind of token-based enrollment process a la OpenID dynamic registration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57200" indent="-3618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2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Calibri"/>
              </a:rPr>
              <a:t>Non-goal – federated management; Hub is NOT meant to be operated by third parties other than via outsourcing arrangements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98" name="Shape 14"/>
          <p:cNvPicPr/>
          <p:nvPr/>
        </p:nvPicPr>
        <p:blipFill>
          <a:blip r:embed="rId2"/>
          <a:stretch/>
        </p:blipFill>
        <p:spPr>
          <a:xfrm>
            <a:off x="352440" y="4455360"/>
            <a:ext cx="544680" cy="544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9" name="PlaceHolder 3"/>
          <p:cNvSpPr>
            <a:spLocks noGrp="1"/>
          </p:cNvSpPr>
          <p:nvPr>
            <p:ph type="sldNum" idx="74"/>
          </p:nvPr>
        </p:nvSpPr>
        <p:spPr>
          <a:xfrm>
            <a:off x="6458040" y="4841640"/>
            <a:ext cx="2055600" cy="272160"/>
          </a:xfrm>
          <a:prstGeom prst="rect">
            <a:avLst/>
          </a:prstGeom>
          <a:noFill/>
          <a:ln w="0">
            <a:noFill/>
          </a:ln>
        </p:spPr>
        <p:txBody>
          <a:bodyPr lIns="68400" tIns="34200" rIns="68400" bIns="342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n" sz="10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4A6540E-594B-4146-9C14-9B6D2CC7BC36}" type="slidenum">
              <a:rPr lang="en" sz="10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892800" y="1701000"/>
            <a:ext cx="7357320" cy="1740600"/>
          </a:xfrm>
          <a:prstGeom prst="rect">
            <a:avLst/>
          </a:prstGeom>
          <a:noFill/>
          <a:ln w="0">
            <a:noFill/>
          </a:ln>
        </p:spPr>
        <p:txBody>
          <a:bodyPr lIns="32760" tIns="32760" rIns="32760" bIns="3276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4200" b="0" u="none" strike="noStrike"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</a:rPr>
              <a:t>Questions?</a:t>
            </a:r>
            <a:endParaRPr lang="en-US" sz="4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01" name="Shape 317"/>
          <p:cNvPicPr/>
          <p:nvPr/>
        </p:nvPicPr>
        <p:blipFill>
          <a:blip r:embed="rId1"/>
          <a:stretch/>
        </p:blipFill>
        <p:spPr>
          <a:xfrm>
            <a:off x="-6120" y="4841640"/>
            <a:ext cx="9149400" cy="45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02" name="Shape 318"/>
          <p:cNvPicPr/>
          <p:nvPr/>
        </p:nvPicPr>
        <p:blipFill>
          <a:blip r:embed="rId2"/>
          <a:stretch/>
        </p:blipFill>
        <p:spPr>
          <a:xfrm>
            <a:off x="352440" y="4455360"/>
            <a:ext cx="545760" cy="545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3" name="PlaceHolder 2"/>
          <p:cNvSpPr>
            <a:spLocks noGrp="1"/>
          </p:cNvSpPr>
          <p:nvPr>
            <p:ph type="sldNum" idx="75"/>
          </p:nvPr>
        </p:nvSpPr>
        <p:spPr>
          <a:xfrm>
            <a:off x="8474400" y="4879080"/>
            <a:ext cx="258480" cy="200160"/>
          </a:xfrm>
          <a:prstGeom prst="rect">
            <a:avLst/>
          </a:prstGeom>
          <a:noFill/>
          <a:ln w="0">
            <a:noFill/>
          </a:ln>
        </p:spPr>
        <p:txBody>
          <a:bodyPr lIns="32760" tIns="32760" rIns="32760" bIns="3276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" sz="10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fld id="{EF69E0C1-E2D9-4ECF-BD7A-4B68EFD39B7E}" type="slidenum">
              <a:rPr lang="en" sz="10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rPr>
              <a:t>&lt;number&gt;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3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customXml/_rels/item1.xml.rels><?xml version="1.0" encoding="UTF-8"?>
<Relationships xmlns="http://schemas.openxmlformats.org/package/2006/relationships"><Relationship Id="rId1" Type="http://schemas.openxmlformats.org/officeDocument/2006/relationships/customXmlProps" Target="itemProps1.xml"/>
</Relationships>
</file>

<file path=customXml/_rels/item2.xml.rels><?xml version="1.0" encoding="UTF-8"?>
<Relationships xmlns="http://schemas.openxmlformats.org/package/2006/relationships"><Relationship Id="rId1" Type="http://schemas.openxmlformats.org/officeDocument/2006/relationships/customXmlProps" Target="itemProps2.xml"/>
</Relationships>
</file>

<file path=customXml/_rels/item3.xml.rels><?xml version="1.0" encoding="UTF-8"?>
<Relationships xmlns="http://schemas.openxmlformats.org/package/2006/relationships"><Relationship Id="rId1" Type="http://schemas.openxmlformats.org/officeDocument/2006/relationships/customXmlProps" Target="itemProps3.xml"/>
</Relationships>
</file>

<file path=customXml/_rels/item4.xml.rels><?xml version="1.0" encoding="UTF-8"?>
<Relationships xmlns="http://schemas.openxmlformats.org/package/2006/relationships"><Relationship Id="rId1" Type="http://schemas.openxmlformats.org/officeDocument/2006/relationships/customXmlProps" Target="itemProps4.xml"/>
</Relationships>
</file>

<file path=customXml/item1.xml><?xml version="1.0" encoding="utf-8"?>
<?mso-contentType ?>
<SharedContentType xmlns="Microsoft.SharePoint.Taxonomy.ContentTypeSync" SourceId="79c6cfb5-50bc-4fca-81ee-f60fcea9a646" ContentTypeId="0x0101" PreviousValue="false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6CA814DF006540B14ABAEAE3946168" ma:contentTypeVersion="9" ma:contentTypeDescription="Create a new document." ma:contentTypeScope="" ma:versionID="357f5b7fb4e9daa39e2cf7fc6bc49c20">
  <xsd:schema xmlns:xsd="http://www.w3.org/2001/XMLSchema" xmlns:xs="http://www.w3.org/2001/XMLSchema" xmlns:p="http://schemas.microsoft.com/office/2006/metadata/properties" xmlns:ns2="345e2e6e-4751-4d43-882c-ee7c27ebc84f" targetNamespace="http://schemas.microsoft.com/office/2006/metadata/properties" ma:root="true" ma:fieldsID="e5fb1b14f1b6fa3fcd6a99c0fb15329c" ns2:_="">
    <xsd:import namespace="345e2e6e-4751-4d43-882c-ee7c27ebc8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EventHashCode" minOccurs="0"/>
                <xsd:element ref="ns2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5e2e6e-4751-4d43-882c-ee7c27ebc8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A8D42FC-D1CE-4C9A-A050-FD398F83E261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79A08048-CCEB-4529-AD87-141378953FD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45e2e6e-4751-4d43-882c-ee7c27ebc84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6172A96-581D-45E6-9E57-CD5D1249B121}">
  <ds:schemaRefs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345e2e6e-4751-4d43-882c-ee7c27ebc84f"/>
    <ds:schemaRef ds:uri="http://purl.org/dc/terms/"/>
    <ds:schemaRef ds:uri="http://schemas.microsoft.com/office/infopath/2007/PartnerControls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CAA944CD-5919-4099-BD6A-1A28F61CEFF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21506</TotalTime>
  <Application>LibreOffice/26.2.4.2$MacOSX_AARCH64 LibreOffice_project/0229ac93fcf0d7cbc6376066c6f35021cef002dc</Application>
  <AppVersion>15.0000</AppVersion>
  <Words>871</Words>
  <Paragraphs>120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Scott Cantor</dc:creator>
  <dc:description/>
  <dc:language>en-US</dc:language>
  <cp:lastModifiedBy/>
  <dcterms:modified xsi:type="dcterms:W3CDTF">2026-10-28T13:52:08Z</dcterms:modified>
  <cp:revision>143</cp:revision>
  <dc:subject/>
  <dc:title>Shibboleth Project Update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0x010100FE6CA814DF006540B14ABAEAE3946168</vt:lpwstr>
  </property>
  <property fmtid="{D5CDD505-2E9C-101B-9397-08002B2CF9AE}" pid="3" name="FileLeafRef">
    <vt:lpwstr>Shibboleth Consortium - Publisher day 19th June 2018.pptx</vt:lpwstr>
  </property>
  <property fmtid="{D5CDD505-2E9C-101B-9397-08002B2CF9AE}" pid="4" name="Notes">
    <vt:i4>11</vt:i4>
  </property>
  <property fmtid="{D5CDD505-2E9C-101B-9397-08002B2CF9AE}" pid="5" name="PresentationFormat">
    <vt:lpwstr>On-screen Show (16:9)</vt:lpwstr>
  </property>
  <property fmtid="{D5CDD505-2E9C-101B-9397-08002B2CF9AE}" pid="6" name="Slides">
    <vt:i4>15</vt:i4>
  </property>
</Properties>
</file>